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1" r:id="rId4"/>
    <p:sldId id="263" r:id="rId5"/>
    <p:sldId id="264" r:id="rId6"/>
    <p:sldId id="265" r:id="rId7"/>
    <p:sldId id="266" r:id="rId8"/>
    <p:sldId id="267" r:id="rId9"/>
    <p:sldId id="268" r:id="rId10"/>
    <p:sldId id="269" r:id="rId11"/>
    <p:sldId id="271" r:id="rId12"/>
    <p:sldId id="27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FD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12" autoAdjust="0"/>
    <p:restoredTop sz="94660"/>
  </p:normalViewPr>
  <p:slideViewPr>
    <p:cSldViewPr snapToGrid="0">
      <p:cViewPr varScale="1">
        <p:scale>
          <a:sx n="111" d="100"/>
          <a:sy n="111" d="100"/>
        </p:scale>
        <p:origin x="48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3A6079B-9E1C-443A-85F2-6EDDD1FB4564}" type="datetimeFigureOut">
              <a:rPr lang="en-US" smtClean="0"/>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880270-E7F5-49AD-B91B-9FFDA28652C3}" type="slidenum">
              <a:rPr lang="en-US" smtClean="0"/>
              <a:t>‹#›</a:t>
            </a:fld>
            <a:endParaRPr lang="en-US"/>
          </a:p>
        </p:txBody>
      </p:sp>
    </p:spTree>
    <p:extLst>
      <p:ext uri="{BB962C8B-B14F-4D97-AF65-F5344CB8AC3E}">
        <p14:creationId xmlns:p14="http://schemas.microsoft.com/office/powerpoint/2010/main" val="115889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3A6079B-9E1C-443A-85F2-6EDDD1FB4564}" type="datetimeFigureOut">
              <a:rPr lang="en-US" smtClean="0"/>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880270-E7F5-49AD-B91B-9FFDA28652C3}" type="slidenum">
              <a:rPr lang="en-US" smtClean="0"/>
              <a:t>‹#›</a:t>
            </a:fld>
            <a:endParaRPr lang="en-US"/>
          </a:p>
        </p:txBody>
      </p:sp>
    </p:spTree>
    <p:extLst>
      <p:ext uri="{BB962C8B-B14F-4D97-AF65-F5344CB8AC3E}">
        <p14:creationId xmlns:p14="http://schemas.microsoft.com/office/powerpoint/2010/main" val="4054328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3A6079B-9E1C-443A-85F2-6EDDD1FB4564}" type="datetimeFigureOut">
              <a:rPr lang="en-US" smtClean="0"/>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880270-E7F5-49AD-B91B-9FFDA28652C3}" type="slidenum">
              <a:rPr lang="en-US" smtClean="0"/>
              <a:t>‹#›</a:t>
            </a:fld>
            <a:endParaRPr lang="en-US"/>
          </a:p>
        </p:txBody>
      </p:sp>
    </p:spTree>
    <p:extLst>
      <p:ext uri="{BB962C8B-B14F-4D97-AF65-F5344CB8AC3E}">
        <p14:creationId xmlns:p14="http://schemas.microsoft.com/office/powerpoint/2010/main" val="215513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3A6079B-9E1C-443A-85F2-6EDDD1FB4564}" type="datetimeFigureOut">
              <a:rPr lang="en-US" smtClean="0"/>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880270-E7F5-49AD-B91B-9FFDA28652C3}" type="slidenum">
              <a:rPr lang="en-US" smtClean="0"/>
              <a:t>‹#›</a:t>
            </a:fld>
            <a:endParaRPr lang="en-US"/>
          </a:p>
        </p:txBody>
      </p:sp>
    </p:spTree>
    <p:extLst>
      <p:ext uri="{BB962C8B-B14F-4D97-AF65-F5344CB8AC3E}">
        <p14:creationId xmlns:p14="http://schemas.microsoft.com/office/powerpoint/2010/main" val="3360574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3A6079B-9E1C-443A-85F2-6EDDD1FB4564}" type="datetimeFigureOut">
              <a:rPr lang="en-US" smtClean="0"/>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880270-E7F5-49AD-B91B-9FFDA28652C3}" type="slidenum">
              <a:rPr lang="en-US" smtClean="0"/>
              <a:t>‹#›</a:t>
            </a:fld>
            <a:endParaRPr lang="en-US"/>
          </a:p>
        </p:txBody>
      </p:sp>
    </p:spTree>
    <p:extLst>
      <p:ext uri="{BB962C8B-B14F-4D97-AF65-F5344CB8AC3E}">
        <p14:creationId xmlns:p14="http://schemas.microsoft.com/office/powerpoint/2010/main" val="447880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3A6079B-9E1C-443A-85F2-6EDDD1FB4564}" type="datetimeFigureOut">
              <a:rPr lang="en-US" smtClean="0"/>
              <a:t>12/13/2022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880270-E7F5-49AD-B91B-9FFDA28652C3}" type="slidenum">
              <a:rPr lang="en-US" smtClean="0"/>
              <a:t>‹#›</a:t>
            </a:fld>
            <a:endParaRPr lang="en-US"/>
          </a:p>
        </p:txBody>
      </p:sp>
    </p:spTree>
    <p:extLst>
      <p:ext uri="{BB962C8B-B14F-4D97-AF65-F5344CB8AC3E}">
        <p14:creationId xmlns:p14="http://schemas.microsoft.com/office/powerpoint/2010/main" val="3648918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3A6079B-9E1C-443A-85F2-6EDDD1FB4564}" type="datetimeFigureOut">
              <a:rPr lang="en-US" smtClean="0"/>
              <a:t>12/13/2022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880270-E7F5-49AD-B91B-9FFDA28652C3}" type="slidenum">
              <a:rPr lang="en-US" smtClean="0"/>
              <a:t>‹#›</a:t>
            </a:fld>
            <a:endParaRPr lang="en-US"/>
          </a:p>
        </p:txBody>
      </p:sp>
    </p:spTree>
    <p:extLst>
      <p:ext uri="{BB962C8B-B14F-4D97-AF65-F5344CB8AC3E}">
        <p14:creationId xmlns:p14="http://schemas.microsoft.com/office/powerpoint/2010/main" val="1768274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3A6079B-9E1C-443A-85F2-6EDDD1FB4564}" type="datetimeFigureOut">
              <a:rPr lang="en-US" smtClean="0"/>
              <a:t>12/13/2022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880270-E7F5-49AD-B91B-9FFDA28652C3}" type="slidenum">
              <a:rPr lang="en-US" smtClean="0"/>
              <a:t>‹#›</a:t>
            </a:fld>
            <a:endParaRPr lang="en-US"/>
          </a:p>
        </p:txBody>
      </p:sp>
    </p:spTree>
    <p:extLst>
      <p:ext uri="{BB962C8B-B14F-4D97-AF65-F5344CB8AC3E}">
        <p14:creationId xmlns:p14="http://schemas.microsoft.com/office/powerpoint/2010/main" val="2478461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A6079B-9E1C-443A-85F2-6EDDD1FB4564}" type="datetimeFigureOut">
              <a:rPr lang="en-US" smtClean="0"/>
              <a:t>12/13/2022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880270-E7F5-49AD-B91B-9FFDA28652C3}" type="slidenum">
              <a:rPr lang="en-US" smtClean="0"/>
              <a:t>‹#›</a:t>
            </a:fld>
            <a:endParaRPr lang="en-US"/>
          </a:p>
        </p:txBody>
      </p:sp>
    </p:spTree>
    <p:extLst>
      <p:ext uri="{BB962C8B-B14F-4D97-AF65-F5344CB8AC3E}">
        <p14:creationId xmlns:p14="http://schemas.microsoft.com/office/powerpoint/2010/main" val="924893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A6079B-9E1C-443A-85F2-6EDDD1FB4564}" type="datetimeFigureOut">
              <a:rPr lang="en-US" smtClean="0"/>
              <a:t>12/13/2022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880270-E7F5-49AD-B91B-9FFDA28652C3}" type="slidenum">
              <a:rPr lang="en-US" smtClean="0"/>
              <a:t>‹#›</a:t>
            </a:fld>
            <a:endParaRPr lang="en-US"/>
          </a:p>
        </p:txBody>
      </p:sp>
    </p:spTree>
    <p:extLst>
      <p:ext uri="{BB962C8B-B14F-4D97-AF65-F5344CB8AC3E}">
        <p14:creationId xmlns:p14="http://schemas.microsoft.com/office/powerpoint/2010/main" val="531497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A6079B-9E1C-443A-85F2-6EDDD1FB4564}" type="datetimeFigureOut">
              <a:rPr lang="en-US" smtClean="0"/>
              <a:t>12/13/2022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880270-E7F5-49AD-B91B-9FFDA28652C3}" type="slidenum">
              <a:rPr lang="en-US" smtClean="0"/>
              <a:t>‹#›</a:t>
            </a:fld>
            <a:endParaRPr lang="en-US"/>
          </a:p>
        </p:txBody>
      </p:sp>
    </p:spTree>
    <p:extLst>
      <p:ext uri="{BB962C8B-B14F-4D97-AF65-F5344CB8AC3E}">
        <p14:creationId xmlns:p14="http://schemas.microsoft.com/office/powerpoint/2010/main" val="41061456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A6079B-9E1C-443A-85F2-6EDDD1FB4564}" type="datetimeFigureOut">
              <a:rPr lang="en-US" smtClean="0"/>
              <a:t>12/13/2022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880270-E7F5-49AD-B91B-9FFDA28652C3}" type="slidenum">
              <a:rPr lang="en-US" smtClean="0"/>
              <a:t>‹#›</a:t>
            </a:fld>
            <a:endParaRPr lang="en-US"/>
          </a:p>
        </p:txBody>
      </p:sp>
    </p:spTree>
    <p:extLst>
      <p:ext uri="{BB962C8B-B14F-4D97-AF65-F5344CB8AC3E}">
        <p14:creationId xmlns:p14="http://schemas.microsoft.com/office/powerpoint/2010/main" val="26863019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jpeg"/><Relationship Id="rId3" Type="http://schemas.openxmlformats.org/officeDocument/2006/relationships/image" Target="../media/image6.svg"/><Relationship Id="rId7" Type="http://schemas.openxmlformats.org/officeDocument/2006/relationships/image" Target="../media/image10.jpe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8.jpeg"/><Relationship Id="rId10" Type="http://schemas.openxmlformats.org/officeDocument/2006/relationships/image" Target="../media/image13.jpeg"/><Relationship Id="rId4" Type="http://schemas.openxmlformats.org/officeDocument/2006/relationships/image" Target="../media/image7.png"/><Relationship Id="rId9" Type="http://schemas.openxmlformats.org/officeDocument/2006/relationships/image" Target="../media/image12.jpe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6.svg"/><Relationship Id="rId7"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2.png"/><Relationship Id="rId4" Type="http://schemas.openxmlformats.org/officeDocument/2006/relationships/image" Target="../media/image25.jpe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25824" y="1652889"/>
            <a:ext cx="9740349" cy="2387600"/>
          </a:xfrm>
        </p:spPr>
        <p:txBody>
          <a:bodyPr>
            <a:normAutofit/>
          </a:bodyPr>
          <a:lstStyle/>
          <a:p>
            <a:r>
              <a:rPr lang="fr-FR" sz="3400" b="1" dirty="0">
                <a:latin typeface="+mn-lt"/>
              </a:rPr>
              <a:t>NGHIÊN CỨU THIẾT KẾ THI CÔNG MODULE CAMERA CẢNH BÁO TIỀN VA CHẠM KHI XE CHUYỂN HƯỚNG THÔNG QUA XỬ LÝ ẢNH</a:t>
            </a:r>
            <a:endParaRPr lang="en-US" sz="3400" b="1" dirty="0">
              <a:latin typeface="+mn-lt"/>
            </a:endParaRPr>
          </a:p>
        </p:txBody>
      </p:sp>
      <p:sp>
        <p:nvSpPr>
          <p:cNvPr id="4" name="Subtitle 2"/>
          <p:cNvSpPr txBox="1">
            <a:spLocks/>
          </p:cNvSpPr>
          <p:nvPr/>
        </p:nvSpPr>
        <p:spPr>
          <a:xfrm>
            <a:off x="4920842" y="1908861"/>
            <a:ext cx="2350316" cy="39811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400" b="1" dirty="0" err="1"/>
              <a:t>Đề</a:t>
            </a:r>
            <a:r>
              <a:rPr lang="en-US" sz="3400" b="1" dirty="0"/>
              <a:t> </a:t>
            </a:r>
            <a:r>
              <a:rPr lang="en-US" sz="3400" b="1" dirty="0" err="1"/>
              <a:t>tài</a:t>
            </a:r>
            <a:r>
              <a:rPr lang="en-US" sz="3400" b="1" dirty="0"/>
              <a:t>:</a:t>
            </a:r>
          </a:p>
        </p:txBody>
      </p:sp>
      <p:sp>
        <p:nvSpPr>
          <p:cNvPr id="5" name="Subtitle 2"/>
          <p:cNvSpPr txBox="1">
            <a:spLocks/>
          </p:cNvSpPr>
          <p:nvPr/>
        </p:nvSpPr>
        <p:spPr>
          <a:xfrm>
            <a:off x="4047338" y="995182"/>
            <a:ext cx="4097323" cy="6116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400" b="1" dirty="0" err="1"/>
              <a:t>Cuộc</a:t>
            </a:r>
            <a:r>
              <a:rPr lang="en-US" sz="3400" b="1" dirty="0"/>
              <a:t> </a:t>
            </a:r>
            <a:r>
              <a:rPr lang="en-US" sz="3400" b="1" dirty="0" err="1"/>
              <a:t>thi</a:t>
            </a:r>
            <a:r>
              <a:rPr lang="en-US" sz="3400" b="1" dirty="0"/>
              <a:t> NCKH</a:t>
            </a:r>
          </a:p>
        </p:txBody>
      </p:sp>
    </p:spTree>
    <p:extLst>
      <p:ext uri="{BB962C8B-B14F-4D97-AF65-F5344CB8AC3E}">
        <p14:creationId xmlns:p14="http://schemas.microsoft.com/office/powerpoint/2010/main" val="472900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81117" y="1191704"/>
            <a:ext cx="10668000" cy="447459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gn="just">
              <a:buFontTx/>
              <a:buChar char="-"/>
            </a:pPr>
            <a:r>
              <a:rPr lang="vi-VN" sz="2400" b="1" dirty="0">
                <a:latin typeface="Calibri body"/>
                <a:ea typeface="Calibri Light" panose="020F0302020204030204" pitchFamily="34" charset="0"/>
                <a:cs typeface="Calibri Light" panose="020F0302020204030204" pitchFamily="34" charset="0"/>
              </a:rPr>
              <a:t>Ý nghĩa về mặt khoa học:</a:t>
            </a:r>
          </a:p>
          <a:p>
            <a:pPr algn="just"/>
            <a:r>
              <a:rPr lang="en-US" sz="2400" dirty="0" err="1">
                <a:latin typeface="Calibri body"/>
                <a:ea typeface="Calibri Light" panose="020F0302020204030204" pitchFamily="34" charset="0"/>
                <a:cs typeface="Calibri Light" panose="020F0302020204030204" pitchFamily="34" charset="0"/>
              </a:rPr>
              <a:t>Đề</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tài</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nghiên</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cứu</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xử</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lý</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ảnh</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thông</a:t>
            </a:r>
            <a:r>
              <a:rPr lang="en-US" sz="2400" dirty="0">
                <a:latin typeface="Calibri body"/>
                <a:ea typeface="Calibri Light" panose="020F0302020204030204" pitchFamily="34" charset="0"/>
                <a:cs typeface="Calibri Light" panose="020F0302020204030204" pitchFamily="34" charset="0"/>
              </a:rPr>
              <a:t> qua camera </a:t>
            </a:r>
            <a:r>
              <a:rPr lang="en-US" sz="2400" dirty="0" err="1">
                <a:latin typeface="Calibri body"/>
                <a:ea typeface="Calibri Light" panose="020F0302020204030204" pitchFamily="34" charset="0"/>
                <a:cs typeface="Calibri Light" panose="020F0302020204030204" pitchFamily="34" charset="0"/>
              </a:rPr>
              <a:t>để</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cảnh</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báo</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người</a:t>
            </a:r>
            <a:r>
              <a:rPr lang="en-US" sz="2400" dirty="0">
                <a:latin typeface="Calibri body"/>
                <a:ea typeface="Calibri Light" panose="020F0302020204030204" pitchFamily="34" charset="0"/>
                <a:cs typeface="Calibri Light" panose="020F0302020204030204" pitchFamily="34" charset="0"/>
              </a:rPr>
              <a:t> </a:t>
            </a:r>
            <a:r>
              <a:rPr lang="vi-VN" sz="2400" dirty="0">
                <a:latin typeface="Calibri body"/>
                <a:ea typeface="Calibri Light" panose="020F0302020204030204" pitchFamily="34" charset="0"/>
                <a:cs typeface="Calibri Light" panose="020F0302020204030204" pitchFamily="34" charset="0"/>
              </a:rPr>
              <a:t>dù</a:t>
            </a:r>
            <a:r>
              <a:rPr lang="en-US" sz="2400" dirty="0">
                <a:latin typeface="Calibri body"/>
                <a:ea typeface="Calibri Light" panose="020F0302020204030204" pitchFamily="34" charset="0"/>
                <a:cs typeface="Calibri Light" panose="020F0302020204030204" pitchFamily="34" charset="0"/>
              </a:rPr>
              <a:t>ng </a:t>
            </a:r>
            <a:r>
              <a:rPr lang="en-US" sz="2400" dirty="0" err="1">
                <a:latin typeface="Calibri body"/>
                <a:ea typeface="Calibri Light" panose="020F0302020204030204" pitchFamily="34" charset="0"/>
                <a:cs typeface="Calibri Light" panose="020F0302020204030204" pitchFamily="34" charset="0"/>
              </a:rPr>
              <a:t>đã</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đưa</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ra</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giải</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pháp</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là</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sử</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dụng</a:t>
            </a:r>
            <a:r>
              <a:rPr lang="en-US" sz="2400" dirty="0">
                <a:latin typeface="Calibri body"/>
                <a:ea typeface="Calibri Light" panose="020F0302020204030204" pitchFamily="34" charset="0"/>
                <a:cs typeface="Calibri Light" panose="020F0302020204030204" pitchFamily="34" charset="0"/>
              </a:rPr>
              <a:t> 2 </a:t>
            </a:r>
            <a:r>
              <a:rPr lang="en-US" sz="2400" dirty="0" err="1">
                <a:latin typeface="Calibri body"/>
                <a:ea typeface="Calibri Light" panose="020F0302020204030204" pitchFamily="34" charset="0"/>
                <a:cs typeface="Calibri Light" panose="020F0302020204030204" pitchFamily="34" charset="0"/>
              </a:rPr>
              <a:t>máy</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tính</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nhúng</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là</a:t>
            </a:r>
            <a:r>
              <a:rPr lang="en-US" sz="2400" dirty="0">
                <a:latin typeface="Calibri body"/>
                <a:ea typeface="Calibri Light" panose="020F0302020204030204" pitchFamily="34" charset="0"/>
                <a:cs typeface="Calibri Light" panose="020F0302020204030204" pitchFamily="34" charset="0"/>
              </a:rPr>
              <a:t> Jetson Nano </a:t>
            </a:r>
            <a:r>
              <a:rPr lang="en-US" sz="2400" dirty="0" err="1">
                <a:latin typeface="Calibri body"/>
                <a:ea typeface="Calibri Light" panose="020F0302020204030204" pitchFamily="34" charset="0"/>
                <a:cs typeface="Calibri Light" panose="020F0302020204030204" pitchFamily="34" charset="0"/>
              </a:rPr>
              <a:t>và</a:t>
            </a:r>
            <a:r>
              <a:rPr lang="en-US" sz="2400" dirty="0">
                <a:latin typeface="Calibri body"/>
                <a:ea typeface="Calibri Light" panose="020F0302020204030204" pitchFamily="34" charset="0"/>
                <a:cs typeface="Calibri Light" panose="020F0302020204030204" pitchFamily="34" charset="0"/>
              </a:rPr>
              <a:t> Raspberry pi </a:t>
            </a:r>
            <a:r>
              <a:rPr lang="en-US" sz="2400" dirty="0" err="1">
                <a:latin typeface="Calibri body"/>
                <a:ea typeface="Calibri Light" panose="020F0302020204030204" pitchFamily="34" charset="0"/>
                <a:cs typeface="Calibri Light" panose="020F0302020204030204" pitchFamily="34" charset="0"/>
              </a:rPr>
              <a:t>nhằm</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tính</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toán</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tốc</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độ</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xe</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lưu</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thông</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cảnh</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báo</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tài</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xế</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để</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gián</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tiếp</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giải</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quyết</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một</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phần</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nguyên</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nhân</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dẫn</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đến</a:t>
            </a:r>
            <a:r>
              <a:rPr lang="en-US" sz="2400" dirty="0">
                <a:latin typeface="Calibri body"/>
                <a:ea typeface="Calibri Light" panose="020F0302020204030204" pitchFamily="34" charset="0"/>
                <a:cs typeface="Calibri Light" panose="020F0302020204030204" pitchFamily="34" charset="0"/>
              </a:rPr>
              <a:t> tai </a:t>
            </a:r>
            <a:r>
              <a:rPr lang="en-US" sz="2400" dirty="0" err="1">
                <a:latin typeface="Calibri body"/>
                <a:ea typeface="Calibri Light" panose="020F0302020204030204" pitchFamily="34" charset="0"/>
                <a:cs typeface="Calibri Light" panose="020F0302020204030204" pitchFamily="34" charset="0"/>
              </a:rPr>
              <a:t>nạn</a:t>
            </a:r>
            <a:r>
              <a:rPr lang="en-US" sz="2400" dirty="0">
                <a:latin typeface="Calibri body"/>
                <a:ea typeface="Calibri Light" panose="020F0302020204030204" pitchFamily="34" charset="0"/>
                <a:cs typeface="Calibri Light" panose="020F0302020204030204" pitchFamily="34" charset="0"/>
              </a:rPr>
              <a:t> ô </a:t>
            </a:r>
            <a:r>
              <a:rPr lang="en-US" sz="2400" dirty="0" err="1">
                <a:latin typeface="Calibri body"/>
                <a:ea typeface="Calibri Light" panose="020F0302020204030204" pitchFamily="34" charset="0"/>
                <a:cs typeface="Calibri Light" panose="020F0302020204030204" pitchFamily="34" charset="0"/>
              </a:rPr>
              <a:t>tô</a:t>
            </a:r>
            <a:r>
              <a:rPr lang="en-US" sz="240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Đây</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là</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một</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trong</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những</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đề</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tài</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mới</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trong</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lĩnh</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vực</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công</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nghệ</a:t>
            </a:r>
            <a:r>
              <a:rPr lang="en-US" sz="2400" dirty="0">
                <a:latin typeface="Calibri body"/>
                <a:ea typeface="Calibri Light" panose="020F0302020204030204" pitchFamily="34" charset="0"/>
                <a:cs typeface="Calibri Light" panose="020F0302020204030204" pitchFamily="34" charset="0"/>
              </a:rPr>
              <a:t> ô </a:t>
            </a:r>
            <a:r>
              <a:rPr lang="en-US" sz="2400" dirty="0" err="1">
                <a:latin typeface="Calibri body"/>
                <a:ea typeface="Calibri Light" panose="020F0302020204030204" pitchFamily="34" charset="0"/>
                <a:cs typeface="Calibri Light" panose="020F0302020204030204" pitchFamily="34" charset="0"/>
              </a:rPr>
              <a:t>tô</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hầu</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hết</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các</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ứng</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dụng</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xử</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lý</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ảnh</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chỉ</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dừng</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lại</a:t>
            </a:r>
            <a:r>
              <a:rPr lang="en-US" sz="2400" dirty="0">
                <a:latin typeface="Calibri body"/>
                <a:ea typeface="Calibri Light" panose="020F0302020204030204" pitchFamily="34" charset="0"/>
                <a:cs typeface="Calibri Light" panose="020F0302020204030204" pitchFamily="34" charset="0"/>
              </a:rPr>
              <a:t> ở </a:t>
            </a:r>
            <a:r>
              <a:rPr lang="en-US" sz="2400" dirty="0" err="1">
                <a:latin typeface="Calibri body"/>
                <a:ea typeface="Calibri Light" panose="020F0302020204030204" pitchFamily="34" charset="0"/>
                <a:cs typeface="Calibri Light" panose="020F0302020204030204" pitchFamily="34" charset="0"/>
              </a:rPr>
              <a:t>việc</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nhận</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diện</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xe</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và</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điếm</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số</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lượng</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xe</a:t>
            </a:r>
            <a:r>
              <a:rPr lang="vi-VN" sz="2400" dirty="0">
                <a:latin typeface="Calibri body"/>
                <a:ea typeface="Calibri Light" panose="020F0302020204030204" pitchFamily="34" charset="0"/>
                <a:cs typeface="Calibri Light" panose="020F0302020204030204" pitchFamily="34" charset="0"/>
              </a:rPr>
              <a:t>.</a:t>
            </a:r>
            <a:endParaRPr lang="vi-VN" sz="2400" b="1" dirty="0">
              <a:latin typeface="Calibri body"/>
              <a:ea typeface="Calibri Light" panose="020F0302020204030204" pitchFamily="34" charset="0"/>
              <a:cs typeface="Calibri Light" panose="020F0302020204030204" pitchFamily="34" charset="0"/>
            </a:endParaRPr>
          </a:p>
          <a:p>
            <a:pPr marL="342900" indent="-342900" algn="just">
              <a:buFontTx/>
              <a:buChar char="-"/>
            </a:pPr>
            <a:r>
              <a:rPr lang="vi-VN" sz="2400" b="1" dirty="0" err="1">
                <a:latin typeface="Calibri body"/>
                <a:ea typeface="Calibri Light" panose="020F0302020204030204" pitchFamily="34" charset="0"/>
                <a:cs typeface="Calibri Light" panose="020F0302020204030204" pitchFamily="34" charset="0"/>
              </a:rPr>
              <a:t>Đóng</a:t>
            </a:r>
            <a:r>
              <a:rPr lang="vi-VN" sz="2400" b="1" dirty="0">
                <a:latin typeface="Calibri body"/>
                <a:ea typeface="Calibri Light" panose="020F0302020204030204" pitchFamily="34" charset="0"/>
                <a:cs typeface="Calibri Light" panose="020F0302020204030204" pitchFamily="34" charset="0"/>
              </a:rPr>
              <a:t> góp về phương diện xã hội &amp; kinh tế:</a:t>
            </a:r>
          </a:p>
          <a:p>
            <a:pPr algn="just"/>
            <a:r>
              <a:rPr lang="vi-VN" sz="2400" dirty="0">
                <a:latin typeface="Calibri body"/>
                <a:ea typeface="Calibri Light" panose="020F0302020204030204" pitchFamily="34" charset="0"/>
                <a:cs typeface="Calibri Light" panose="020F0302020204030204" pitchFamily="34" charset="0"/>
              </a:rPr>
              <a:t>Giải quyết được phần nào đó vấn đề an toàn điểm mù, đây là nghiên cứu có tính cấp thiết góp phần </a:t>
            </a:r>
            <a:r>
              <a:rPr lang="vi-VN" sz="2400" dirty="0">
                <a:solidFill>
                  <a:srgbClr val="0070C0"/>
                </a:solidFill>
                <a:latin typeface="Calibri body"/>
                <a:ea typeface="Calibri Light" panose="020F0302020204030204" pitchFamily="34" charset="0"/>
                <a:cs typeface="Calibri Light" panose="020F0302020204030204" pitchFamily="34" charset="0"/>
              </a:rPr>
              <a:t>giảm thiểu tai nạn giao thông </a:t>
            </a:r>
            <a:r>
              <a:rPr lang="vi-VN" sz="2400" dirty="0">
                <a:latin typeface="Calibri body"/>
                <a:ea typeface="Calibri Light" panose="020F0302020204030204" pitchFamily="34" charset="0"/>
                <a:cs typeface="Calibri Light" panose="020F0302020204030204" pitchFamily="34" charset="0"/>
              </a:rPr>
              <a:t>ở các </a:t>
            </a:r>
            <a:r>
              <a:rPr lang="vi-VN" sz="2400" dirty="0">
                <a:solidFill>
                  <a:srgbClr val="0070C0"/>
                </a:solidFill>
                <a:latin typeface="Calibri body"/>
                <a:ea typeface="Calibri Light" panose="020F0302020204030204" pitchFamily="34" charset="0"/>
                <a:cs typeface="Calibri Light" panose="020F0302020204030204" pitchFamily="34" charset="0"/>
              </a:rPr>
              <a:t>xe có kích thước lớn </a:t>
            </a:r>
            <a:r>
              <a:rPr lang="vi-VN" sz="2400" dirty="0">
                <a:latin typeface="Calibri body"/>
                <a:ea typeface="Calibri Light" panose="020F0302020204030204" pitchFamily="34" charset="0"/>
                <a:cs typeface="Calibri Light" panose="020F0302020204030204" pitchFamily="34" charset="0"/>
              </a:rPr>
              <a:t>trong những trường hợp xác suất xảy ra tai nạn cao như xe đổi hướng di chuyển, vào cua hay quay đầu. Đây là hệ thống có thể </a:t>
            </a:r>
            <a:r>
              <a:rPr lang="vi-VN" sz="2400" dirty="0">
                <a:solidFill>
                  <a:srgbClr val="0070C0"/>
                </a:solidFill>
                <a:latin typeface="Calibri body"/>
                <a:ea typeface="Calibri Light" panose="020F0302020204030204" pitchFamily="34" charset="0"/>
                <a:cs typeface="Calibri Light" panose="020F0302020204030204" pitchFamily="34" charset="0"/>
              </a:rPr>
              <a:t>trang bị thêm </a:t>
            </a:r>
            <a:r>
              <a:rPr lang="vi-VN" sz="2400" dirty="0">
                <a:latin typeface="Calibri body"/>
                <a:ea typeface="Calibri Light" panose="020F0302020204030204" pitchFamily="34" charset="0"/>
                <a:cs typeface="Calibri Light" panose="020F0302020204030204" pitchFamily="34" charset="0"/>
              </a:rPr>
              <a:t>trên bất cứ phương tiện nào có kích thước lớn nên có tính thương mại hóa cao.</a:t>
            </a:r>
          </a:p>
        </p:txBody>
      </p:sp>
      <p:sp>
        <p:nvSpPr>
          <p:cNvPr id="8" name="Rounded Rectangle 7"/>
          <p:cNvSpPr/>
          <p:nvPr/>
        </p:nvSpPr>
        <p:spPr>
          <a:xfrm>
            <a:off x="1171074" y="102797"/>
            <a:ext cx="10668000" cy="62607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000" b="1" dirty="0">
                <a:solidFill>
                  <a:prstClr val="black"/>
                </a:solidFill>
                <a:latin typeface="Calibri body"/>
                <a:ea typeface="Calibri Light" panose="020F0302020204030204" pitchFamily="34" charset="0"/>
                <a:cs typeface="Calibri Light" panose="020F0302020204030204" pitchFamily="34" charset="0"/>
              </a:rPr>
              <a:t>Kết luận và ý nghĩa của đề tài</a:t>
            </a:r>
          </a:p>
        </p:txBody>
      </p:sp>
      <p:pic>
        <p:nvPicPr>
          <p:cNvPr id="3" name="Graphic 2" descr="Back with solid fill">
            <a:extLst>
              <a:ext uri="{FF2B5EF4-FFF2-40B4-BE49-F238E27FC236}">
                <a16:creationId xmlns:a16="http://schemas.microsoft.com/office/drawing/2014/main" id="{5573A484-474D-F1DB-2B6F-015A41DEB27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6674" y="-23544"/>
            <a:ext cx="914400" cy="914400"/>
          </a:xfrm>
          <a:prstGeom prst="rect">
            <a:avLst/>
          </a:prstGeom>
        </p:spPr>
      </p:pic>
    </p:spTree>
    <p:extLst>
      <p:ext uri="{BB962C8B-B14F-4D97-AF65-F5344CB8AC3E}">
        <p14:creationId xmlns:p14="http://schemas.microsoft.com/office/powerpoint/2010/main" val="521287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118865" y="470730"/>
            <a:ext cx="9954269" cy="628447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gn="just">
              <a:buFontTx/>
              <a:buChar char="-"/>
            </a:pPr>
            <a:r>
              <a:rPr lang="vi-VN" sz="2400" dirty="0" err="1">
                <a:latin typeface="Calibri body"/>
                <a:ea typeface="Calibri Light" panose="020F0302020204030204" pitchFamily="34" charset="0"/>
                <a:cs typeface="Calibri Light" panose="020F0302020204030204" pitchFamily="34" charset="0"/>
              </a:rPr>
              <a:t>Có</a:t>
            </a:r>
            <a:r>
              <a:rPr lang="vi-VN" sz="2400" dirty="0">
                <a:latin typeface="Calibri body"/>
                <a:ea typeface="Calibri Light" panose="020F0302020204030204" pitchFamily="34" charset="0"/>
                <a:cs typeface="Calibri Light" panose="020F0302020204030204" pitchFamily="34" charset="0"/>
              </a:rPr>
              <a:t> thể cải tiến để </a:t>
            </a:r>
            <a:r>
              <a:rPr lang="vi-VN" sz="2400" dirty="0">
                <a:solidFill>
                  <a:srgbClr val="0070C0"/>
                </a:solidFill>
                <a:latin typeface="Calibri body"/>
                <a:ea typeface="Calibri Light" panose="020F0302020204030204" pitchFamily="34" charset="0"/>
                <a:cs typeface="Calibri Light" panose="020F0302020204030204" pitchFamily="34" charset="0"/>
              </a:rPr>
              <a:t>nhận diện được </a:t>
            </a:r>
            <a:r>
              <a:rPr lang="vi-VN" sz="2400" dirty="0" err="1">
                <a:solidFill>
                  <a:srgbClr val="0070C0"/>
                </a:solidFill>
                <a:latin typeface="Calibri body"/>
                <a:ea typeface="Calibri Light" panose="020F0302020204030204" pitchFamily="34" charset="0"/>
                <a:cs typeface="Calibri Light" panose="020F0302020204030204" pitchFamily="34" charset="0"/>
              </a:rPr>
              <a:t>cả</a:t>
            </a:r>
            <a:r>
              <a:rPr lang="vi-VN" sz="2400" dirty="0">
                <a:solidFill>
                  <a:srgbClr val="0070C0"/>
                </a:solidFill>
                <a:latin typeface="Calibri body"/>
                <a:ea typeface="Calibri Light" panose="020F0302020204030204" pitchFamily="34" charset="0"/>
                <a:cs typeface="Calibri Light" panose="020F0302020204030204" pitchFamily="34" charset="0"/>
              </a:rPr>
              <a:t> </a:t>
            </a:r>
            <a:r>
              <a:rPr lang="vi-VN" sz="2400" dirty="0" err="1">
                <a:solidFill>
                  <a:srgbClr val="0070C0"/>
                </a:solidFill>
                <a:latin typeface="Calibri body"/>
                <a:ea typeface="Calibri Light" panose="020F0302020204030204" pitchFamily="34" charset="0"/>
                <a:cs typeface="Calibri Light" panose="020F0302020204030204" pitchFamily="34" charset="0"/>
              </a:rPr>
              <a:t>người</a:t>
            </a:r>
            <a:r>
              <a:rPr lang="en-US" sz="2400" dirty="0">
                <a:solidFill>
                  <a:srgbClr val="0070C0"/>
                </a:solidFill>
                <a:latin typeface="Calibri body"/>
                <a:ea typeface="Calibri Light" panose="020F0302020204030204" pitchFamily="34" charset="0"/>
                <a:cs typeface="Calibri Light" panose="020F0302020204030204" pitchFamily="34" charset="0"/>
              </a:rPr>
              <a:t> </a:t>
            </a:r>
            <a:r>
              <a:rPr lang="en-US" sz="2400" dirty="0" err="1">
                <a:solidFill>
                  <a:srgbClr val="0070C0"/>
                </a:solidFill>
                <a:latin typeface="Calibri body"/>
                <a:ea typeface="Calibri Light" panose="020F0302020204030204" pitchFamily="34" charset="0"/>
                <a:cs typeface="Calibri Light" panose="020F0302020204030204" pitchFamily="34" charset="0"/>
              </a:rPr>
              <a:t>và</a:t>
            </a:r>
            <a:r>
              <a:rPr lang="en-US" sz="2400" dirty="0">
                <a:solidFill>
                  <a:srgbClr val="0070C0"/>
                </a:solidFill>
                <a:latin typeface="Calibri body"/>
                <a:ea typeface="Calibri Light" panose="020F0302020204030204" pitchFamily="34" charset="0"/>
                <a:cs typeface="Calibri Light" panose="020F0302020204030204" pitchFamily="34" charset="0"/>
              </a:rPr>
              <a:t> </a:t>
            </a:r>
            <a:r>
              <a:rPr lang="en-US" sz="2400" dirty="0" err="1">
                <a:solidFill>
                  <a:srgbClr val="0070C0"/>
                </a:solidFill>
                <a:latin typeface="Calibri body"/>
                <a:ea typeface="Calibri Light" panose="020F0302020204030204" pitchFamily="34" charset="0"/>
                <a:cs typeface="Calibri Light" panose="020F0302020204030204" pitchFamily="34" charset="0"/>
              </a:rPr>
              <a:t>động</a:t>
            </a:r>
            <a:r>
              <a:rPr lang="en-US" sz="2400" dirty="0">
                <a:solidFill>
                  <a:srgbClr val="0070C0"/>
                </a:solidFill>
                <a:latin typeface="Calibri body"/>
                <a:ea typeface="Calibri Light" panose="020F0302020204030204" pitchFamily="34" charset="0"/>
                <a:cs typeface="Calibri Light" panose="020F0302020204030204" pitchFamily="34" charset="0"/>
              </a:rPr>
              <a:t> </a:t>
            </a:r>
            <a:r>
              <a:rPr lang="en-US" sz="2400">
                <a:solidFill>
                  <a:srgbClr val="0070C0"/>
                </a:solidFill>
                <a:latin typeface="Calibri body"/>
                <a:ea typeface="Calibri Light" panose="020F0302020204030204" pitchFamily="34" charset="0"/>
                <a:cs typeface="Calibri Light" panose="020F0302020204030204" pitchFamily="34" charset="0"/>
              </a:rPr>
              <a:t>vật</a:t>
            </a:r>
            <a:r>
              <a:rPr lang="vi-VN" sz="2400">
                <a:solidFill>
                  <a:srgbClr val="0070C0"/>
                </a:solidFill>
                <a:latin typeface="Calibri body"/>
                <a:ea typeface="Calibri Light" panose="020F0302020204030204" pitchFamily="34" charset="0"/>
                <a:cs typeface="Calibri Light" panose="020F0302020204030204" pitchFamily="34" charset="0"/>
              </a:rPr>
              <a:t> </a:t>
            </a:r>
            <a:r>
              <a:rPr lang="vi-VN" sz="2400" dirty="0">
                <a:latin typeface="Calibri body"/>
                <a:ea typeface="Calibri Light" panose="020F0302020204030204" pitchFamily="34" charset="0"/>
                <a:cs typeface="Calibri Light" panose="020F0302020204030204" pitchFamily="34" charset="0"/>
              </a:rPr>
              <a:t>ở </a:t>
            </a:r>
            <a:r>
              <a:rPr lang="vi-VN" sz="2400" dirty="0">
                <a:solidFill>
                  <a:srgbClr val="0070C0"/>
                </a:solidFill>
                <a:latin typeface="Calibri body"/>
                <a:ea typeface="Calibri Light" panose="020F0302020204030204" pitchFamily="34" charset="0"/>
                <a:cs typeface="Calibri Light" panose="020F0302020204030204" pitchFamily="34" charset="0"/>
              </a:rPr>
              <a:t>tất cả các </a:t>
            </a:r>
            <a:r>
              <a:rPr lang="vi-VN" sz="2400" dirty="0" err="1">
                <a:solidFill>
                  <a:srgbClr val="0070C0"/>
                </a:solidFill>
                <a:latin typeface="Calibri body"/>
                <a:ea typeface="Calibri Light" panose="020F0302020204030204" pitchFamily="34" charset="0"/>
                <a:cs typeface="Calibri Light" panose="020F0302020204030204" pitchFamily="34" charset="0"/>
              </a:rPr>
              <a:t>điểm</a:t>
            </a:r>
            <a:r>
              <a:rPr lang="vi-VN" sz="2400" dirty="0">
                <a:solidFill>
                  <a:srgbClr val="0070C0"/>
                </a:solidFill>
                <a:latin typeface="Calibri body"/>
                <a:ea typeface="Calibri Light" panose="020F0302020204030204" pitchFamily="34" charset="0"/>
                <a:cs typeface="Calibri Light" panose="020F0302020204030204" pitchFamily="34" charset="0"/>
              </a:rPr>
              <a:t> </a:t>
            </a:r>
            <a:r>
              <a:rPr lang="vi-VN" sz="2400" dirty="0" err="1">
                <a:solidFill>
                  <a:srgbClr val="0070C0"/>
                </a:solidFill>
                <a:latin typeface="Calibri body"/>
                <a:ea typeface="Calibri Light" panose="020F0302020204030204" pitchFamily="34" charset="0"/>
                <a:cs typeface="Calibri Light" panose="020F0302020204030204" pitchFamily="34" charset="0"/>
              </a:rPr>
              <a:t>mù</a:t>
            </a:r>
            <a:r>
              <a:rPr lang="en-US" sz="2400" dirty="0">
                <a:solidFill>
                  <a:srgbClr val="0070C0"/>
                </a:solidFill>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mà</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tài</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xế</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không</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thể</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quan</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sát</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tới</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điều</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này</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mang</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lại</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sự</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tiện</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lợi</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và</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góp</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phần</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giúp</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tài</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xế</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tập</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trung</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hơn</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trong</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việc</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lái</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xe</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góp</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phần</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giảm</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thiểu</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nguyên</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nhân</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dẫn</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đến</a:t>
            </a:r>
            <a:r>
              <a:rPr lang="en-US" sz="2400" dirty="0">
                <a:latin typeface="Calibri body"/>
                <a:ea typeface="Calibri Light" panose="020F0302020204030204" pitchFamily="34" charset="0"/>
                <a:cs typeface="Calibri Light" panose="020F0302020204030204" pitchFamily="34" charset="0"/>
              </a:rPr>
              <a:t> tai </a:t>
            </a:r>
            <a:r>
              <a:rPr lang="en-US" sz="2400" dirty="0" err="1">
                <a:latin typeface="Calibri body"/>
                <a:ea typeface="Calibri Light" panose="020F0302020204030204" pitchFamily="34" charset="0"/>
                <a:cs typeface="Calibri Light" panose="020F0302020204030204" pitchFamily="34" charset="0"/>
              </a:rPr>
              <a:t>nạn</a:t>
            </a:r>
            <a:r>
              <a:rPr lang="en-US" sz="2400" dirty="0">
                <a:latin typeface="Calibri body"/>
                <a:ea typeface="Calibri Light" panose="020F0302020204030204" pitchFamily="34" charset="0"/>
                <a:cs typeface="Calibri Light" panose="020F0302020204030204" pitchFamily="34" charset="0"/>
              </a:rPr>
              <a:t> ô </a:t>
            </a:r>
            <a:r>
              <a:rPr lang="en-US" sz="2400" dirty="0" err="1">
                <a:latin typeface="Calibri body"/>
                <a:ea typeface="Calibri Light" panose="020F0302020204030204" pitchFamily="34" charset="0"/>
                <a:cs typeface="Calibri Light" panose="020F0302020204030204" pitchFamily="34" charset="0"/>
              </a:rPr>
              <a:t>tô</a:t>
            </a:r>
            <a:r>
              <a:rPr lang="vi-VN" sz="2400" dirty="0">
                <a:latin typeface="Calibri body"/>
                <a:ea typeface="Calibri Light" panose="020F0302020204030204" pitchFamily="34" charset="0"/>
                <a:cs typeface="Calibri Light" panose="020F0302020204030204" pitchFamily="34" charset="0"/>
              </a:rPr>
              <a:t>. </a:t>
            </a:r>
            <a:endParaRPr lang="en-US" sz="2400" dirty="0">
              <a:latin typeface="Calibri body"/>
              <a:ea typeface="Calibri Light" panose="020F0302020204030204" pitchFamily="34" charset="0"/>
              <a:cs typeface="Calibri Light" panose="020F0302020204030204" pitchFamily="34" charset="0"/>
            </a:endParaRPr>
          </a:p>
          <a:p>
            <a:pPr marL="342900" indent="-342900" algn="just">
              <a:buFontTx/>
              <a:buChar char="-"/>
            </a:pPr>
            <a:r>
              <a:rPr lang="vi-VN" sz="2400" dirty="0" err="1">
                <a:latin typeface="Calibri body"/>
                <a:ea typeface="Calibri Light" panose="020F0302020204030204" pitchFamily="34" charset="0"/>
                <a:cs typeface="Calibri Light" panose="020F0302020204030204" pitchFamily="34" charset="0"/>
              </a:rPr>
              <a:t>Đồng</a:t>
            </a:r>
            <a:r>
              <a:rPr lang="vi-VN" sz="2400" dirty="0">
                <a:latin typeface="Calibri body"/>
                <a:ea typeface="Calibri Light" panose="020F0302020204030204" pitchFamily="34" charset="0"/>
                <a:cs typeface="Calibri Light" panose="020F0302020204030204" pitchFamily="34" charset="0"/>
              </a:rPr>
              <a:t> thời ,cải tiến việc tắt mở cảnh báo thông </a:t>
            </a:r>
            <a:r>
              <a:rPr lang="vi-VN" sz="2400" dirty="0">
                <a:solidFill>
                  <a:srgbClr val="0070C0"/>
                </a:solidFill>
                <a:latin typeface="Calibri body"/>
                <a:ea typeface="Calibri Light" panose="020F0302020204030204" pitchFamily="34" charset="0"/>
                <a:cs typeface="Calibri Light" panose="020F0302020204030204" pitchFamily="34" charset="0"/>
              </a:rPr>
              <a:t>qua giọng nói </a:t>
            </a:r>
            <a:r>
              <a:rPr lang="vi-VN" sz="2400" dirty="0">
                <a:latin typeface="Calibri body"/>
                <a:ea typeface="Calibri Light" panose="020F0302020204030204" pitchFamily="34" charset="0"/>
                <a:cs typeface="Calibri Light" panose="020F0302020204030204" pitchFamily="34" charset="0"/>
              </a:rPr>
              <a:t>,giúp tài xế có thể </a:t>
            </a:r>
            <a:r>
              <a:rPr lang="vi-VN" sz="2400" dirty="0">
                <a:solidFill>
                  <a:srgbClr val="0070C0"/>
                </a:solidFill>
                <a:latin typeface="Calibri body"/>
                <a:ea typeface="Calibri Light" panose="020F0302020204030204" pitchFamily="34" charset="0"/>
                <a:cs typeface="Calibri Light" panose="020F0302020204030204" pitchFamily="34" charset="0"/>
              </a:rPr>
              <a:t>tập trung </a:t>
            </a:r>
            <a:r>
              <a:rPr lang="vi-VN" sz="2400" dirty="0">
                <a:latin typeface="Calibri body"/>
                <a:ea typeface="Calibri Light" panose="020F0302020204030204" pitchFamily="34" charset="0"/>
                <a:cs typeface="Calibri Light" panose="020F0302020204030204" pitchFamily="34" charset="0"/>
              </a:rPr>
              <a:t>hơn trong việc lái xe mà không cần phải bấm cái nút vật </a:t>
            </a:r>
            <a:r>
              <a:rPr lang="vi-VN" sz="2400" dirty="0" err="1">
                <a:latin typeface="Calibri body"/>
                <a:ea typeface="Calibri Light" panose="020F0302020204030204" pitchFamily="34" charset="0"/>
                <a:cs typeface="Calibri Light" panose="020F0302020204030204" pitchFamily="34" charset="0"/>
              </a:rPr>
              <a:t>lý</a:t>
            </a:r>
            <a:r>
              <a:rPr lang="vi-VN" sz="2400" dirty="0">
                <a:latin typeface="Calibri body"/>
                <a:ea typeface="Calibri Light" panose="020F0302020204030204" pitchFamily="34" charset="0"/>
                <a:cs typeface="Calibri Light" panose="020F0302020204030204" pitchFamily="34" charset="0"/>
              </a:rPr>
              <a:t> .</a:t>
            </a:r>
            <a:endParaRPr lang="en-US" sz="2400" dirty="0">
              <a:latin typeface="Calibri body"/>
              <a:ea typeface="Calibri Light" panose="020F0302020204030204" pitchFamily="34" charset="0"/>
              <a:cs typeface="Calibri Light" panose="020F0302020204030204" pitchFamily="34" charset="0"/>
            </a:endParaRPr>
          </a:p>
          <a:p>
            <a:pPr marL="342900" indent="-342900" algn="just">
              <a:buFontTx/>
              <a:buChar char="-"/>
            </a:pPr>
            <a:r>
              <a:rPr lang="en-US" sz="2400" dirty="0" err="1">
                <a:latin typeface="Calibri body"/>
                <a:ea typeface="Calibri Light" panose="020F0302020204030204" pitchFamily="34" charset="0"/>
                <a:cs typeface="Calibri Light" panose="020F0302020204030204" pitchFamily="34" charset="0"/>
              </a:rPr>
              <a:t>Ngoài</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ra</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nếu</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thiết</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bị</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này</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được</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nhiều</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xe</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sử</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dụng</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từ</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đó</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tụi</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em</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có</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thể</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kết</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nối</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giữa</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các</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thiết</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bị</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với</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nhau</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thành</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một</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mạng</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lưới</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duy</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nhất</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sử</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dụng</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thông</a:t>
            </a:r>
            <a:r>
              <a:rPr lang="en-US" sz="2400" dirty="0">
                <a:latin typeface="Calibri body"/>
                <a:ea typeface="Calibri Light" panose="020F0302020204030204" pitchFamily="34" charset="0"/>
                <a:cs typeface="Calibri Light" panose="020F0302020204030204" pitchFamily="34" charset="0"/>
              </a:rPr>
              <a:t> tin </a:t>
            </a:r>
            <a:r>
              <a:rPr lang="en-US" sz="2400" dirty="0" err="1">
                <a:latin typeface="Calibri body"/>
                <a:ea typeface="Calibri Light" panose="020F0302020204030204" pitchFamily="34" charset="0"/>
                <a:cs typeface="Calibri Light" panose="020F0302020204030204" pitchFamily="34" charset="0"/>
              </a:rPr>
              <a:t>đó</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ứng</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dụng</a:t>
            </a:r>
            <a:r>
              <a:rPr lang="en-US" sz="2400" dirty="0">
                <a:latin typeface="Calibri body"/>
                <a:ea typeface="Calibri Light" panose="020F0302020204030204" pitchFamily="34" charset="0"/>
                <a:cs typeface="Calibri Light" panose="020F0302020204030204" pitchFamily="34" charset="0"/>
              </a:rPr>
              <a:t> GPS </a:t>
            </a:r>
            <a:r>
              <a:rPr lang="en-US" sz="2400" dirty="0" err="1">
                <a:latin typeface="Calibri body"/>
                <a:ea typeface="Calibri Light" panose="020F0302020204030204" pitchFamily="34" charset="0"/>
                <a:cs typeface="Calibri Light" panose="020F0302020204030204" pitchFamily="34" charset="0"/>
              </a:rPr>
              <a:t>để</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theo</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dõi</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tất</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cả</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các</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xe</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và</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đo</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lường</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khoảng</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cách</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thông</a:t>
            </a:r>
            <a:r>
              <a:rPr lang="en-US" sz="2400" dirty="0">
                <a:latin typeface="Calibri body"/>
                <a:ea typeface="Calibri Light" panose="020F0302020204030204" pitchFamily="34" charset="0"/>
                <a:cs typeface="Calibri Light" panose="020F0302020204030204" pitchFamily="34" charset="0"/>
              </a:rPr>
              <a:t> qua GPS </a:t>
            </a:r>
            <a:r>
              <a:rPr lang="en-US" sz="2400" dirty="0" err="1">
                <a:latin typeface="Calibri body"/>
                <a:ea typeface="Calibri Light" panose="020F0302020204030204" pitchFamily="34" charset="0"/>
                <a:cs typeface="Calibri Light" panose="020F0302020204030204" pitchFamily="34" charset="0"/>
              </a:rPr>
              <a:t>nâng</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cao</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tỉ</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lệ</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chính</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xác</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hơn</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và</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đồng</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bộ</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hơn</a:t>
            </a:r>
            <a:r>
              <a:rPr lang="en-US" sz="2400" dirty="0">
                <a:latin typeface="Calibri body"/>
                <a:ea typeface="Calibri Light" panose="020F0302020204030204" pitchFamily="34" charset="0"/>
                <a:cs typeface="Calibri Light" panose="020F0302020204030204" pitchFamily="34" charset="0"/>
              </a:rPr>
              <a:t>.</a:t>
            </a:r>
          </a:p>
          <a:p>
            <a:pPr marL="342900" indent="-342900" algn="just">
              <a:buFontTx/>
              <a:buChar char="-"/>
            </a:pPr>
            <a:r>
              <a:rPr lang="en-US" sz="2400" dirty="0" err="1">
                <a:latin typeface="Calibri body"/>
                <a:ea typeface="Calibri Light" panose="020F0302020204030204" pitchFamily="34" charset="0"/>
                <a:cs typeface="Calibri Light" panose="020F0302020204030204" pitchFamily="34" charset="0"/>
              </a:rPr>
              <a:t>Hiện</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tại</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trên</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thị</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trường</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có</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rất</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nhiều</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thiết</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bị</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cảnh</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báo</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tiền</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va</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chạm</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nếu</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có</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thể</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em</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sẽ</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kết</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hợp</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hệ</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thống</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của</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em</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với</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những</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thiết</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bị</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đó</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làm</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tăng</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độ</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chính</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xác</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từ</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đó</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làm</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giảm</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hầu</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hết</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các</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vụ</a:t>
            </a:r>
            <a:r>
              <a:rPr lang="en-US" sz="2400" dirty="0">
                <a:latin typeface="Calibri body"/>
                <a:ea typeface="Calibri Light" panose="020F0302020204030204" pitchFamily="34" charset="0"/>
                <a:cs typeface="Calibri Light" panose="020F0302020204030204" pitchFamily="34" charset="0"/>
              </a:rPr>
              <a:t> tai </a:t>
            </a:r>
            <a:r>
              <a:rPr lang="en-US" sz="2400" dirty="0" err="1">
                <a:latin typeface="Calibri body"/>
                <a:ea typeface="Calibri Light" panose="020F0302020204030204" pitchFamily="34" charset="0"/>
                <a:cs typeface="Calibri Light" panose="020F0302020204030204" pitchFamily="34" charset="0"/>
              </a:rPr>
              <a:t>nạn</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xảy</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ra</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trên</a:t>
            </a:r>
            <a:r>
              <a:rPr lang="en-US" sz="2400" dirty="0">
                <a:latin typeface="Calibri body"/>
                <a:ea typeface="Calibri Light" panose="020F0302020204030204" pitchFamily="34" charset="0"/>
                <a:cs typeface="Calibri Light" panose="020F0302020204030204" pitchFamily="34" charset="0"/>
              </a:rPr>
              <a:t> </a:t>
            </a:r>
            <a:r>
              <a:rPr lang="en-US" sz="2400" dirty="0" err="1">
                <a:latin typeface="Calibri body"/>
                <a:ea typeface="Calibri Light" panose="020F0302020204030204" pitchFamily="34" charset="0"/>
                <a:cs typeface="Calibri Light" panose="020F0302020204030204" pitchFamily="34" charset="0"/>
              </a:rPr>
              <a:t>đường</a:t>
            </a:r>
            <a:r>
              <a:rPr lang="en-US" sz="2400" dirty="0">
                <a:latin typeface="Calibri body"/>
                <a:ea typeface="Calibri Light" panose="020F0302020204030204" pitchFamily="34" charset="0"/>
                <a:cs typeface="Calibri Light" panose="020F0302020204030204" pitchFamily="34" charset="0"/>
              </a:rPr>
              <a:t> .</a:t>
            </a:r>
            <a:endParaRPr lang="vi-VN" sz="2400" dirty="0">
              <a:latin typeface="Calibri body"/>
              <a:ea typeface="Calibri Light" panose="020F0302020204030204" pitchFamily="34" charset="0"/>
              <a:cs typeface="Calibri Light" panose="020F0302020204030204" pitchFamily="34" charset="0"/>
            </a:endParaRPr>
          </a:p>
        </p:txBody>
      </p:sp>
      <p:sp>
        <p:nvSpPr>
          <p:cNvPr id="8" name="Rounded Rectangle 7"/>
          <p:cNvSpPr/>
          <p:nvPr/>
        </p:nvSpPr>
        <p:spPr>
          <a:xfrm>
            <a:off x="1171074" y="102797"/>
            <a:ext cx="10668000" cy="62607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000" b="1" dirty="0" err="1">
                <a:solidFill>
                  <a:prstClr val="black"/>
                </a:solidFill>
                <a:latin typeface="Calibri body"/>
                <a:ea typeface="Calibri Light" panose="020F0302020204030204" pitchFamily="34" charset="0"/>
                <a:cs typeface="Calibri Light" panose="020F0302020204030204" pitchFamily="34" charset="0"/>
              </a:rPr>
              <a:t>Định</a:t>
            </a:r>
            <a:r>
              <a:rPr lang="vi-VN" sz="3000" b="1" dirty="0">
                <a:solidFill>
                  <a:prstClr val="black"/>
                </a:solidFill>
                <a:latin typeface="Calibri body"/>
                <a:ea typeface="Calibri Light" panose="020F0302020204030204" pitchFamily="34" charset="0"/>
                <a:cs typeface="Calibri Light" panose="020F0302020204030204" pitchFamily="34" charset="0"/>
              </a:rPr>
              <a:t> </a:t>
            </a:r>
            <a:r>
              <a:rPr lang="vi-VN" sz="3000" b="1" dirty="0" err="1">
                <a:solidFill>
                  <a:prstClr val="black"/>
                </a:solidFill>
                <a:latin typeface="Calibri body"/>
                <a:ea typeface="Calibri Light" panose="020F0302020204030204" pitchFamily="34" charset="0"/>
                <a:cs typeface="Calibri Light" panose="020F0302020204030204" pitchFamily="34" charset="0"/>
              </a:rPr>
              <a:t>hướng</a:t>
            </a:r>
            <a:r>
              <a:rPr lang="vi-VN" sz="3000" b="1" dirty="0">
                <a:solidFill>
                  <a:prstClr val="black"/>
                </a:solidFill>
                <a:latin typeface="Calibri body"/>
                <a:ea typeface="Calibri Light" panose="020F0302020204030204" pitchFamily="34" charset="0"/>
                <a:cs typeface="Calibri Light" panose="020F0302020204030204" pitchFamily="34" charset="0"/>
              </a:rPr>
              <a:t> </a:t>
            </a:r>
            <a:r>
              <a:rPr lang="vi-VN" sz="3000" b="1" dirty="0" err="1">
                <a:solidFill>
                  <a:prstClr val="black"/>
                </a:solidFill>
                <a:latin typeface="Calibri body"/>
                <a:ea typeface="Calibri Light" panose="020F0302020204030204" pitchFamily="34" charset="0"/>
                <a:cs typeface="Calibri Light" panose="020F0302020204030204" pitchFamily="34" charset="0"/>
              </a:rPr>
              <a:t>phát</a:t>
            </a:r>
            <a:r>
              <a:rPr lang="vi-VN" sz="3000" b="1" dirty="0">
                <a:solidFill>
                  <a:prstClr val="black"/>
                </a:solidFill>
                <a:latin typeface="Calibri body"/>
                <a:ea typeface="Calibri Light" panose="020F0302020204030204" pitchFamily="34" charset="0"/>
                <a:cs typeface="Calibri Light" panose="020F0302020204030204" pitchFamily="34" charset="0"/>
              </a:rPr>
              <a:t> </a:t>
            </a:r>
            <a:r>
              <a:rPr lang="vi-VN" sz="3000" b="1" dirty="0" err="1">
                <a:solidFill>
                  <a:prstClr val="black"/>
                </a:solidFill>
                <a:latin typeface="Calibri body"/>
                <a:ea typeface="Calibri Light" panose="020F0302020204030204" pitchFamily="34" charset="0"/>
                <a:cs typeface="Calibri Light" panose="020F0302020204030204" pitchFamily="34" charset="0"/>
              </a:rPr>
              <a:t>triển</a:t>
            </a:r>
            <a:r>
              <a:rPr lang="vi-VN" sz="3000" b="1" dirty="0">
                <a:solidFill>
                  <a:prstClr val="black"/>
                </a:solidFill>
                <a:latin typeface="Calibri body"/>
                <a:ea typeface="Calibri Light" panose="020F0302020204030204" pitchFamily="34" charset="0"/>
                <a:cs typeface="Calibri Light" panose="020F0302020204030204" pitchFamily="34" charset="0"/>
              </a:rPr>
              <a:t> trong tương lai</a:t>
            </a:r>
          </a:p>
        </p:txBody>
      </p:sp>
      <p:pic>
        <p:nvPicPr>
          <p:cNvPr id="3" name="Graphic 2" descr="Back with solid fill">
            <a:extLst>
              <a:ext uri="{FF2B5EF4-FFF2-40B4-BE49-F238E27FC236}">
                <a16:creationId xmlns:a16="http://schemas.microsoft.com/office/drawing/2014/main" id="{5573A484-474D-F1DB-2B6F-015A41DEB27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6674" y="-23544"/>
            <a:ext cx="914400" cy="914400"/>
          </a:xfrm>
          <a:prstGeom prst="rect">
            <a:avLst/>
          </a:prstGeom>
        </p:spPr>
      </p:pic>
    </p:spTree>
    <p:extLst>
      <p:ext uri="{BB962C8B-B14F-4D97-AF65-F5344CB8AC3E}">
        <p14:creationId xmlns:p14="http://schemas.microsoft.com/office/powerpoint/2010/main" val="2888854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bbon: Tilted Up 1">
            <a:extLst>
              <a:ext uri="{FF2B5EF4-FFF2-40B4-BE49-F238E27FC236}">
                <a16:creationId xmlns:a16="http://schemas.microsoft.com/office/drawing/2014/main" id="{68409B53-97C2-1F26-D1B0-2A3137446F47}"/>
              </a:ext>
            </a:extLst>
          </p:cNvPr>
          <p:cNvSpPr/>
          <p:nvPr/>
        </p:nvSpPr>
        <p:spPr>
          <a:xfrm>
            <a:off x="921026" y="1722786"/>
            <a:ext cx="10349948" cy="2173356"/>
          </a:xfrm>
          <a:prstGeom prst="ribbon2">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4000" b="1" i="0" u="none" strike="noStrike" kern="1200" cap="none" spc="0" normalizeH="0" baseline="0" noProof="0" dirty="0">
                <a:ln>
                  <a:noFill/>
                </a:ln>
                <a:solidFill>
                  <a:prstClr val="black"/>
                </a:solidFill>
                <a:effectLst/>
                <a:uLnTx/>
                <a:uFillTx/>
                <a:latin typeface="Calibri Light" panose="020F0302020204030204"/>
                <a:ea typeface="+mn-ea"/>
                <a:cs typeface="+mn-cs"/>
              </a:rPr>
              <a:t>Cảm ơn sự theo dõi của hội đồng khoa học</a:t>
            </a:r>
            <a:endParaRPr lang="en-US" sz="4000" dirty="0"/>
          </a:p>
        </p:txBody>
      </p:sp>
      <p:sp>
        <p:nvSpPr>
          <p:cNvPr id="5" name="Flowchart: Preparation 4">
            <a:extLst>
              <a:ext uri="{FF2B5EF4-FFF2-40B4-BE49-F238E27FC236}">
                <a16:creationId xmlns:a16="http://schemas.microsoft.com/office/drawing/2014/main" id="{6AFE5804-E4F5-51F5-4E4A-6B2134C03418}"/>
              </a:ext>
            </a:extLst>
          </p:cNvPr>
          <p:cNvSpPr/>
          <p:nvPr/>
        </p:nvSpPr>
        <p:spPr>
          <a:xfrm>
            <a:off x="1384852" y="4147932"/>
            <a:ext cx="9422295" cy="1073426"/>
          </a:xfrm>
          <a:prstGeom prst="flowChartPreparation">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vi-VN" sz="2500" b="1" dirty="0">
                <a:latin typeface="Calibri l Light"/>
              </a:rPr>
              <a:t>Hy vọng nhận được sự góp ý từ hội đồng để có thể cải thiện chất lượng đề tài</a:t>
            </a:r>
            <a:endParaRPr lang="en-US" sz="2500" b="1" dirty="0">
              <a:latin typeface="Calibri l Light"/>
            </a:endParaRPr>
          </a:p>
        </p:txBody>
      </p:sp>
    </p:spTree>
    <p:extLst>
      <p:ext uri="{BB962C8B-B14F-4D97-AF65-F5344CB8AC3E}">
        <p14:creationId xmlns:p14="http://schemas.microsoft.com/office/powerpoint/2010/main" val="1385932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61768" y="5024106"/>
            <a:ext cx="11068464"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vi-VN" sz="2400" b="1" dirty="0">
                <a:latin typeface="Calibri body"/>
                <a:cs typeface="Calibri Light" panose="020F0302020204030204" pitchFamily="34" charset="0"/>
              </a:rPr>
              <a:t>C</a:t>
            </a:r>
            <a:r>
              <a:rPr lang="en-US" sz="2400" b="1" dirty="0" err="1">
                <a:latin typeface="Calibri body"/>
                <a:cs typeface="Calibri Light" panose="020F0302020204030204" pitchFamily="34" charset="0"/>
              </a:rPr>
              <a:t>ác</a:t>
            </a:r>
            <a:r>
              <a:rPr lang="en-US" sz="2400" b="1" dirty="0">
                <a:latin typeface="Calibri body"/>
                <a:cs typeface="Calibri Light" panose="020F0302020204030204" pitchFamily="34" charset="0"/>
              </a:rPr>
              <a:t> </a:t>
            </a:r>
            <a:r>
              <a:rPr lang="vi-VN" sz="2400" b="1" dirty="0">
                <a:latin typeface="Calibri body"/>
                <a:cs typeface="Calibri Light" panose="020F0302020204030204" pitchFamily="34" charset="0"/>
              </a:rPr>
              <a:t>điểm mù trên ô tô </a:t>
            </a:r>
            <a:r>
              <a:rPr lang="vi-VN" sz="2400" b="1" dirty="0">
                <a:solidFill>
                  <a:srgbClr val="FF0000"/>
                </a:solidFill>
                <a:latin typeface="Calibri body"/>
                <a:cs typeface="Calibri Light" panose="020F0302020204030204" pitchFamily="34" charset="0"/>
              </a:rPr>
              <a:t>giới hạn</a:t>
            </a:r>
            <a:r>
              <a:rPr lang="en-US" sz="2400" b="1" dirty="0">
                <a:solidFill>
                  <a:srgbClr val="FF0000"/>
                </a:solidFill>
                <a:latin typeface="Calibri body"/>
                <a:cs typeface="Calibri Light" panose="020F0302020204030204" pitchFamily="34" charset="0"/>
              </a:rPr>
              <a:t> </a:t>
            </a:r>
            <a:r>
              <a:rPr lang="en-US" sz="2400" b="1" dirty="0" err="1">
                <a:solidFill>
                  <a:srgbClr val="FF0000"/>
                </a:solidFill>
                <a:latin typeface="Calibri body"/>
                <a:cs typeface="Calibri Light" panose="020F0302020204030204" pitchFamily="34" charset="0"/>
              </a:rPr>
              <a:t>không</a:t>
            </a:r>
            <a:r>
              <a:rPr lang="en-US" sz="2400" b="1" dirty="0">
                <a:solidFill>
                  <a:srgbClr val="FF0000"/>
                </a:solidFill>
                <a:latin typeface="Calibri body"/>
                <a:cs typeface="Calibri Light" panose="020F0302020204030204" pitchFamily="34" charset="0"/>
              </a:rPr>
              <a:t> </a:t>
            </a:r>
            <a:r>
              <a:rPr lang="en-US" sz="2400" b="1" dirty="0" err="1">
                <a:solidFill>
                  <a:srgbClr val="FF0000"/>
                </a:solidFill>
                <a:latin typeface="Calibri body"/>
                <a:cs typeface="Calibri Light" panose="020F0302020204030204" pitchFamily="34" charset="0"/>
              </a:rPr>
              <a:t>gian</a:t>
            </a:r>
            <a:r>
              <a:rPr lang="vi-VN" sz="2400" b="1" dirty="0">
                <a:solidFill>
                  <a:srgbClr val="FF0000"/>
                </a:solidFill>
                <a:latin typeface="Calibri body"/>
                <a:cs typeface="Calibri Light" panose="020F0302020204030204" pitchFamily="34" charset="0"/>
              </a:rPr>
              <a:t> trông thấy </a:t>
            </a:r>
            <a:r>
              <a:rPr lang="vi-VN" sz="2400" b="1" dirty="0">
                <a:latin typeface="Calibri body"/>
                <a:cs typeface="Calibri Light" panose="020F0302020204030204" pitchFamily="34" charset="0"/>
              </a:rPr>
              <a:t>qua gương chiếu hậu</a:t>
            </a:r>
            <a:r>
              <a:rPr lang="en-US" sz="2400" b="1" dirty="0">
                <a:latin typeface="Calibri body"/>
                <a:cs typeface="Calibri Light" panose="020F0302020204030204" pitchFamily="34" charset="0"/>
              </a:rPr>
              <a:t>, </a:t>
            </a:r>
            <a:r>
              <a:rPr lang="vi-VN" sz="2400" b="1" dirty="0">
                <a:latin typeface="Calibri body"/>
                <a:cs typeface="Calibri Light" panose="020F0302020204030204" pitchFamily="34" charset="0"/>
              </a:rPr>
              <a:t>người lái</a:t>
            </a:r>
            <a:r>
              <a:rPr lang="en-US" sz="2400" b="1" dirty="0">
                <a:latin typeface="Calibri body"/>
                <a:cs typeface="Calibri Light" panose="020F0302020204030204" pitchFamily="34" charset="0"/>
              </a:rPr>
              <a:t> </a:t>
            </a:r>
            <a:r>
              <a:rPr lang="en-US" sz="2400" b="1" dirty="0" err="1">
                <a:solidFill>
                  <a:srgbClr val="FF0000"/>
                </a:solidFill>
                <a:latin typeface="Calibri body"/>
                <a:cs typeface="Calibri Light" panose="020F0302020204030204" pitchFamily="34" charset="0"/>
              </a:rPr>
              <a:t>không</a:t>
            </a:r>
            <a:r>
              <a:rPr lang="en-US" sz="2400" b="1" dirty="0">
                <a:solidFill>
                  <a:srgbClr val="FF0000"/>
                </a:solidFill>
                <a:latin typeface="Calibri body"/>
                <a:cs typeface="Calibri Light" panose="020F0302020204030204" pitchFamily="34" charset="0"/>
              </a:rPr>
              <a:t> </a:t>
            </a:r>
            <a:r>
              <a:rPr lang="en-US" sz="2400" b="1" dirty="0" err="1">
                <a:solidFill>
                  <a:srgbClr val="FF0000"/>
                </a:solidFill>
                <a:latin typeface="Calibri body"/>
                <a:cs typeface="Calibri Light" panose="020F0302020204030204" pitchFamily="34" charset="0"/>
              </a:rPr>
              <a:t>thể</a:t>
            </a:r>
            <a:r>
              <a:rPr lang="en-US" sz="2400" b="1" dirty="0">
                <a:solidFill>
                  <a:srgbClr val="FF0000"/>
                </a:solidFill>
                <a:latin typeface="Calibri body"/>
                <a:cs typeface="Calibri Light" panose="020F0302020204030204" pitchFamily="34" charset="0"/>
              </a:rPr>
              <a:t> </a:t>
            </a:r>
            <a:r>
              <a:rPr lang="en-US" sz="2400" b="1" dirty="0" err="1">
                <a:solidFill>
                  <a:srgbClr val="FF0000"/>
                </a:solidFill>
                <a:latin typeface="Calibri body"/>
                <a:cs typeface="Calibri Light" panose="020F0302020204030204" pitchFamily="34" charset="0"/>
              </a:rPr>
              <a:t>quan</a:t>
            </a:r>
            <a:r>
              <a:rPr lang="en-US" sz="2400" b="1" dirty="0">
                <a:solidFill>
                  <a:srgbClr val="FF0000"/>
                </a:solidFill>
                <a:latin typeface="Calibri body"/>
                <a:cs typeface="Calibri Light" panose="020F0302020204030204" pitchFamily="34" charset="0"/>
              </a:rPr>
              <a:t> </a:t>
            </a:r>
            <a:r>
              <a:rPr lang="en-US" sz="2400" b="1" dirty="0" err="1">
                <a:solidFill>
                  <a:srgbClr val="FF0000"/>
                </a:solidFill>
                <a:latin typeface="Calibri body"/>
                <a:cs typeface="Calibri Light" panose="020F0302020204030204" pitchFamily="34" charset="0"/>
              </a:rPr>
              <a:t>sát</a:t>
            </a:r>
            <a:r>
              <a:rPr lang="en-US" sz="2400" b="1" dirty="0">
                <a:solidFill>
                  <a:srgbClr val="FF0000"/>
                </a:solidFill>
                <a:latin typeface="Calibri body"/>
                <a:cs typeface="Calibri Light" panose="020F0302020204030204" pitchFamily="34" charset="0"/>
              </a:rPr>
              <a:t> </a:t>
            </a:r>
            <a:r>
              <a:rPr lang="en-US" sz="2400" b="1" dirty="0" err="1">
                <a:latin typeface="Calibri body"/>
                <a:cs typeface="Calibri Light" panose="020F0302020204030204" pitchFamily="34" charset="0"/>
              </a:rPr>
              <a:t>được</a:t>
            </a:r>
            <a:r>
              <a:rPr lang="en-US" sz="2400" b="1" dirty="0">
                <a:latin typeface="Calibri body"/>
                <a:cs typeface="Calibri Light" panose="020F0302020204030204" pitchFamily="34" charset="0"/>
              </a:rPr>
              <a:t> </a:t>
            </a:r>
            <a:r>
              <a:rPr lang="en-US" sz="2400" b="1" dirty="0" err="1">
                <a:latin typeface="Calibri body"/>
                <a:cs typeface="Calibri Light" panose="020F0302020204030204" pitchFamily="34" charset="0"/>
              </a:rPr>
              <a:t>các</a:t>
            </a:r>
            <a:r>
              <a:rPr lang="en-US" sz="2400" b="1" dirty="0">
                <a:latin typeface="Calibri body"/>
                <a:cs typeface="Calibri Light" panose="020F0302020204030204" pitchFamily="34" charset="0"/>
              </a:rPr>
              <a:t> </a:t>
            </a:r>
            <a:r>
              <a:rPr lang="en-US" sz="2400" b="1" dirty="0" err="1">
                <a:latin typeface="Calibri body"/>
                <a:cs typeface="Calibri Light" panose="020F0302020204030204" pitchFamily="34" charset="0"/>
              </a:rPr>
              <a:t>phương</a:t>
            </a:r>
            <a:r>
              <a:rPr lang="en-US" sz="2400" b="1" dirty="0">
                <a:latin typeface="Calibri body"/>
                <a:cs typeface="Calibri Light" panose="020F0302020204030204" pitchFamily="34" charset="0"/>
              </a:rPr>
              <a:t> </a:t>
            </a:r>
            <a:r>
              <a:rPr lang="en-US" sz="2400" b="1" dirty="0" err="1">
                <a:latin typeface="Calibri body"/>
                <a:cs typeface="Calibri Light" panose="020F0302020204030204" pitchFamily="34" charset="0"/>
              </a:rPr>
              <a:t>tiện</a:t>
            </a:r>
            <a:r>
              <a:rPr lang="en-US" sz="2400" b="1" dirty="0">
                <a:latin typeface="Calibri body"/>
                <a:cs typeface="Calibri Light" panose="020F0302020204030204" pitchFamily="34" charset="0"/>
              </a:rPr>
              <a:t> </a:t>
            </a:r>
            <a:r>
              <a:rPr lang="en-US" sz="2400" b="1" dirty="0" err="1">
                <a:latin typeface="Calibri body"/>
                <a:cs typeface="Calibri Light" panose="020F0302020204030204" pitchFamily="34" charset="0"/>
              </a:rPr>
              <a:t>đang</a:t>
            </a:r>
            <a:r>
              <a:rPr lang="en-US" sz="2400" b="1" dirty="0">
                <a:latin typeface="Calibri body"/>
                <a:cs typeface="Calibri Light" panose="020F0302020204030204" pitchFamily="34" charset="0"/>
              </a:rPr>
              <a:t> di </a:t>
            </a:r>
            <a:r>
              <a:rPr lang="en-US" sz="2400" b="1" dirty="0" err="1">
                <a:latin typeface="Calibri body"/>
                <a:cs typeface="Calibri Light" panose="020F0302020204030204" pitchFamily="34" charset="0"/>
              </a:rPr>
              <a:t>chuyển</a:t>
            </a:r>
            <a:r>
              <a:rPr lang="en-US" sz="2400" b="1" dirty="0">
                <a:latin typeface="Calibri body"/>
                <a:cs typeface="Calibri Light" panose="020F0302020204030204" pitchFamily="34" charset="0"/>
              </a:rPr>
              <a:t> </a:t>
            </a:r>
            <a:r>
              <a:rPr lang="en-US" sz="2400" b="1" dirty="0" err="1">
                <a:latin typeface="Calibri body"/>
                <a:cs typeface="Calibri Light" panose="020F0302020204030204" pitchFamily="34" charset="0"/>
              </a:rPr>
              <a:t>trong</a:t>
            </a:r>
            <a:r>
              <a:rPr lang="en-US" sz="2400" b="1" dirty="0">
                <a:latin typeface="Calibri body"/>
                <a:cs typeface="Calibri Light" panose="020F0302020204030204" pitchFamily="34" charset="0"/>
              </a:rPr>
              <a:t> </a:t>
            </a:r>
            <a:r>
              <a:rPr lang="en-US" sz="2400" b="1" dirty="0" err="1">
                <a:latin typeface="Calibri body"/>
                <a:cs typeface="Calibri Light" panose="020F0302020204030204" pitchFamily="34" charset="0"/>
              </a:rPr>
              <a:t>điểm</a:t>
            </a:r>
            <a:r>
              <a:rPr lang="en-US" sz="2400" b="1" dirty="0">
                <a:latin typeface="Calibri body"/>
                <a:cs typeface="Calibri Light" panose="020F0302020204030204" pitchFamily="34" charset="0"/>
              </a:rPr>
              <a:t> </a:t>
            </a:r>
            <a:r>
              <a:rPr lang="en-US" sz="2400" b="1" dirty="0" err="1">
                <a:latin typeface="Calibri body"/>
                <a:cs typeface="Calibri Light" panose="020F0302020204030204" pitchFamily="34" charset="0"/>
              </a:rPr>
              <a:t>mù</a:t>
            </a:r>
            <a:r>
              <a:rPr lang="en-US" sz="2400" b="1" dirty="0">
                <a:latin typeface="Calibri body"/>
                <a:cs typeface="Calibri Light" panose="020F0302020204030204" pitchFamily="34" charset="0"/>
              </a:rPr>
              <a:t> </a:t>
            </a:r>
            <a:r>
              <a:rPr lang="en-US" sz="2400" b="1" dirty="0" err="1">
                <a:latin typeface="Calibri body"/>
                <a:cs typeface="Calibri Light" panose="020F0302020204030204" pitchFamily="34" charset="0"/>
              </a:rPr>
              <a:t>đặc</a:t>
            </a:r>
            <a:r>
              <a:rPr lang="en-US" sz="2400" b="1" dirty="0">
                <a:latin typeface="Calibri body"/>
                <a:cs typeface="Calibri Light" panose="020F0302020204030204" pitchFamily="34" charset="0"/>
              </a:rPr>
              <a:t> </a:t>
            </a:r>
            <a:r>
              <a:rPr lang="en-US" sz="2400" b="1" dirty="0" err="1">
                <a:latin typeface="Calibri body"/>
                <a:cs typeface="Calibri Light" panose="020F0302020204030204" pitchFamily="34" charset="0"/>
              </a:rPr>
              <a:t>biệt</a:t>
            </a:r>
            <a:r>
              <a:rPr lang="en-US" sz="2400" b="1" dirty="0">
                <a:latin typeface="Calibri body"/>
                <a:cs typeface="Calibri Light" panose="020F0302020204030204" pitchFamily="34" charset="0"/>
              </a:rPr>
              <a:t> </a:t>
            </a:r>
            <a:r>
              <a:rPr lang="en-US" sz="2400" b="1" dirty="0" err="1">
                <a:latin typeface="Calibri body"/>
                <a:cs typeface="Calibri Light" panose="020F0302020204030204" pitchFamily="34" charset="0"/>
              </a:rPr>
              <a:t>khi</a:t>
            </a:r>
            <a:r>
              <a:rPr lang="vi-VN" sz="2400" b="1" dirty="0">
                <a:latin typeface="Calibri body"/>
                <a:cs typeface="Calibri Light" panose="020F0302020204030204" pitchFamily="34" charset="0"/>
              </a:rPr>
              <a:t> điều khiển xe rẽ ở các ngã tư, chuyển làn hoặc đậu xe vào bãi.</a:t>
            </a:r>
            <a:r>
              <a:rPr lang="en-US" sz="2400" b="1" dirty="0">
                <a:latin typeface="Calibri body"/>
                <a:cs typeface="Calibri Light" panose="020F0302020204030204" pitchFamily="34" charset="0"/>
              </a:rPr>
              <a:t> </a:t>
            </a:r>
            <a:r>
              <a:rPr lang="en-US" sz="2400" b="1" dirty="0" err="1">
                <a:latin typeface="Calibri body"/>
                <a:cs typeface="Calibri Light" panose="020F0302020204030204" pitchFamily="34" charset="0"/>
              </a:rPr>
              <a:t>Việc</a:t>
            </a:r>
            <a:r>
              <a:rPr lang="en-US" sz="2400" b="1" dirty="0">
                <a:latin typeface="Calibri body"/>
                <a:cs typeface="Calibri Light" panose="020F0302020204030204" pitchFamily="34" charset="0"/>
              </a:rPr>
              <a:t> </a:t>
            </a:r>
            <a:r>
              <a:rPr lang="en-US" sz="2400" b="1" dirty="0" err="1">
                <a:solidFill>
                  <a:srgbClr val="0070C0"/>
                </a:solidFill>
                <a:latin typeface="Calibri body"/>
                <a:cs typeface="Calibri Light" panose="020F0302020204030204" pitchFamily="34" charset="0"/>
              </a:rPr>
              <a:t>cảnh</a:t>
            </a:r>
            <a:r>
              <a:rPr lang="en-US" sz="2400" b="1" dirty="0">
                <a:solidFill>
                  <a:srgbClr val="0070C0"/>
                </a:solidFill>
                <a:latin typeface="Calibri body"/>
                <a:cs typeface="Calibri Light" panose="020F0302020204030204" pitchFamily="34" charset="0"/>
              </a:rPr>
              <a:t> </a:t>
            </a:r>
            <a:r>
              <a:rPr lang="en-US" sz="2400" b="1" dirty="0" err="1">
                <a:solidFill>
                  <a:srgbClr val="0070C0"/>
                </a:solidFill>
                <a:latin typeface="Calibri body"/>
                <a:cs typeface="Calibri Light" panose="020F0302020204030204" pitchFamily="34" charset="0"/>
              </a:rPr>
              <a:t>báo</a:t>
            </a:r>
            <a:r>
              <a:rPr lang="en-US" sz="2400" b="1" dirty="0">
                <a:solidFill>
                  <a:srgbClr val="0070C0"/>
                </a:solidFill>
                <a:latin typeface="Calibri body"/>
                <a:cs typeface="Calibri Light" panose="020F0302020204030204" pitchFamily="34" charset="0"/>
              </a:rPr>
              <a:t> </a:t>
            </a:r>
            <a:r>
              <a:rPr lang="en-US" sz="2400" b="1" dirty="0" err="1">
                <a:latin typeface="Calibri body"/>
                <a:cs typeface="Calibri Light" panose="020F0302020204030204" pitchFamily="34" charset="0"/>
              </a:rPr>
              <a:t>là</a:t>
            </a:r>
            <a:r>
              <a:rPr lang="en-US" sz="2400" b="1" dirty="0">
                <a:latin typeface="Calibri body"/>
                <a:cs typeface="Calibri Light" panose="020F0302020204030204" pitchFamily="34" charset="0"/>
              </a:rPr>
              <a:t> </a:t>
            </a:r>
            <a:r>
              <a:rPr lang="en-US" sz="2400" b="1" dirty="0" err="1">
                <a:latin typeface="Calibri body"/>
                <a:cs typeface="Calibri Light" panose="020F0302020204030204" pitchFamily="34" charset="0"/>
              </a:rPr>
              <a:t>cần</a:t>
            </a:r>
            <a:r>
              <a:rPr lang="en-US" sz="2400" b="1" dirty="0">
                <a:latin typeface="Calibri body"/>
                <a:cs typeface="Calibri Light" panose="020F0302020204030204" pitchFamily="34" charset="0"/>
              </a:rPr>
              <a:t> </a:t>
            </a:r>
            <a:r>
              <a:rPr lang="en-US" sz="2400" b="1" dirty="0" err="1">
                <a:latin typeface="Calibri body"/>
                <a:cs typeface="Calibri Light" panose="020F0302020204030204" pitchFamily="34" charset="0"/>
              </a:rPr>
              <a:t>thiết</a:t>
            </a:r>
            <a:r>
              <a:rPr lang="en-US" sz="2400" b="1" dirty="0">
                <a:latin typeface="Calibri body"/>
                <a:cs typeface="Calibri Light" panose="020F0302020204030204" pitchFamily="34" charset="0"/>
              </a:rPr>
              <a:t> </a:t>
            </a:r>
            <a:r>
              <a:rPr lang="en-US" sz="2400" b="1" dirty="0" err="1">
                <a:latin typeface="Calibri body"/>
                <a:cs typeface="Calibri Light" panose="020F0302020204030204" pitchFamily="34" charset="0"/>
              </a:rPr>
              <a:t>để</a:t>
            </a:r>
            <a:r>
              <a:rPr lang="en-US" sz="2400" b="1" dirty="0">
                <a:latin typeface="Calibri body"/>
                <a:cs typeface="Calibri Light" panose="020F0302020204030204" pitchFamily="34" charset="0"/>
              </a:rPr>
              <a:t> </a:t>
            </a:r>
            <a:r>
              <a:rPr lang="en-US" sz="2400" b="1" dirty="0" err="1">
                <a:latin typeface="Calibri body"/>
                <a:cs typeface="Calibri Light" panose="020F0302020204030204" pitchFamily="34" charset="0"/>
              </a:rPr>
              <a:t>giúp</a:t>
            </a:r>
            <a:r>
              <a:rPr lang="en-US" sz="2400" b="1" dirty="0">
                <a:latin typeface="Calibri body"/>
                <a:cs typeface="Calibri Light" panose="020F0302020204030204" pitchFamily="34" charset="0"/>
              </a:rPr>
              <a:t> </a:t>
            </a:r>
            <a:r>
              <a:rPr lang="en-US" sz="2400" b="1" dirty="0" err="1">
                <a:latin typeface="Calibri body"/>
                <a:cs typeface="Calibri Light" panose="020F0302020204030204" pitchFamily="34" charset="0"/>
              </a:rPr>
              <a:t>các</a:t>
            </a:r>
            <a:r>
              <a:rPr lang="en-US" sz="2400" b="1" dirty="0">
                <a:latin typeface="Calibri body"/>
                <a:cs typeface="Calibri Light" panose="020F0302020204030204" pitchFamily="34" charset="0"/>
              </a:rPr>
              <a:t> </a:t>
            </a:r>
            <a:r>
              <a:rPr lang="en-US" sz="2400" b="1" dirty="0" err="1">
                <a:latin typeface="Calibri body"/>
                <a:cs typeface="Calibri Light" panose="020F0302020204030204" pitchFamily="34" charset="0"/>
              </a:rPr>
              <a:t>phương</a:t>
            </a:r>
            <a:r>
              <a:rPr lang="en-US" sz="2400" b="1" dirty="0">
                <a:latin typeface="Calibri body"/>
                <a:cs typeface="Calibri Light" panose="020F0302020204030204" pitchFamily="34" charset="0"/>
              </a:rPr>
              <a:t> </a:t>
            </a:r>
            <a:r>
              <a:rPr lang="en-US" sz="2400" b="1" dirty="0" err="1">
                <a:latin typeface="Calibri body"/>
                <a:cs typeface="Calibri Light" panose="020F0302020204030204" pitchFamily="34" charset="0"/>
              </a:rPr>
              <a:t>tiện</a:t>
            </a:r>
            <a:r>
              <a:rPr lang="en-US" sz="2400" b="1" dirty="0">
                <a:latin typeface="Calibri body"/>
                <a:cs typeface="Calibri Light" panose="020F0302020204030204" pitchFamily="34" charset="0"/>
              </a:rPr>
              <a:t> </a:t>
            </a:r>
            <a:r>
              <a:rPr lang="en-US" sz="2400" b="1" dirty="0" err="1">
                <a:latin typeface="Calibri body"/>
                <a:cs typeface="Calibri Light" panose="020F0302020204030204" pitchFamily="34" charset="0"/>
              </a:rPr>
              <a:t>trở</a:t>
            </a:r>
            <a:r>
              <a:rPr lang="en-US" sz="2400" b="1" dirty="0">
                <a:latin typeface="Calibri body"/>
                <a:cs typeface="Calibri Light" panose="020F0302020204030204" pitchFamily="34" charset="0"/>
              </a:rPr>
              <a:t> </a:t>
            </a:r>
            <a:r>
              <a:rPr lang="en-US" sz="2400" b="1" dirty="0" err="1">
                <a:latin typeface="Calibri body"/>
                <a:cs typeface="Calibri Light" panose="020F0302020204030204" pitchFamily="34" charset="0"/>
              </a:rPr>
              <a:t>nên</a:t>
            </a:r>
            <a:r>
              <a:rPr lang="en-US" sz="2400" b="1" dirty="0">
                <a:latin typeface="Calibri body"/>
                <a:cs typeface="Calibri Light" panose="020F0302020204030204" pitchFamily="34" charset="0"/>
              </a:rPr>
              <a:t> </a:t>
            </a:r>
            <a:r>
              <a:rPr lang="en-US" sz="2400" b="1" dirty="0">
                <a:solidFill>
                  <a:srgbClr val="0070C0"/>
                </a:solidFill>
                <a:latin typeface="Calibri body"/>
                <a:cs typeface="Calibri Light" panose="020F0302020204030204" pitchFamily="34" charset="0"/>
              </a:rPr>
              <a:t>an </a:t>
            </a:r>
            <a:r>
              <a:rPr lang="en-US" sz="2400" b="1" dirty="0" err="1">
                <a:solidFill>
                  <a:srgbClr val="0070C0"/>
                </a:solidFill>
                <a:latin typeface="Calibri body"/>
                <a:cs typeface="Calibri Light" panose="020F0302020204030204" pitchFamily="34" charset="0"/>
              </a:rPr>
              <a:t>toàn</a:t>
            </a:r>
            <a:r>
              <a:rPr lang="en-US" sz="2400" b="1" dirty="0">
                <a:solidFill>
                  <a:srgbClr val="0070C0"/>
                </a:solidFill>
                <a:latin typeface="Calibri body"/>
                <a:cs typeface="Calibri Light" panose="020F0302020204030204" pitchFamily="34" charset="0"/>
              </a:rPr>
              <a:t> </a:t>
            </a:r>
            <a:r>
              <a:rPr lang="en-US" sz="2400" b="1" dirty="0" err="1">
                <a:latin typeface="Calibri body"/>
                <a:cs typeface="Calibri Light" panose="020F0302020204030204" pitchFamily="34" charset="0"/>
              </a:rPr>
              <a:t>hơn</a:t>
            </a:r>
            <a:r>
              <a:rPr lang="en-US" sz="2400" b="1" dirty="0">
                <a:latin typeface="Calibri body"/>
                <a:cs typeface="Calibri Light" panose="020F0302020204030204" pitchFamily="34" charset="0"/>
              </a:rPr>
              <a:t> </a:t>
            </a:r>
            <a:r>
              <a:rPr lang="en-US" sz="2400" b="1" dirty="0" err="1">
                <a:latin typeface="Calibri body"/>
                <a:cs typeface="Calibri Light" panose="020F0302020204030204" pitchFamily="34" charset="0"/>
              </a:rPr>
              <a:t>khi</a:t>
            </a:r>
            <a:r>
              <a:rPr lang="en-US" sz="2400" b="1" dirty="0">
                <a:latin typeface="Calibri body"/>
                <a:cs typeface="Calibri Light" panose="020F0302020204030204" pitchFamily="34" charset="0"/>
              </a:rPr>
              <a:t> </a:t>
            </a:r>
            <a:r>
              <a:rPr lang="en-US" sz="2400" b="1" dirty="0" err="1">
                <a:latin typeface="Calibri body"/>
                <a:cs typeface="Calibri Light" panose="020F0302020204030204" pitchFamily="34" charset="0"/>
              </a:rPr>
              <a:t>tham</a:t>
            </a:r>
            <a:r>
              <a:rPr lang="en-US" sz="2400" b="1" dirty="0">
                <a:latin typeface="Calibri body"/>
                <a:cs typeface="Calibri Light" panose="020F0302020204030204" pitchFamily="34" charset="0"/>
              </a:rPr>
              <a:t> </a:t>
            </a:r>
            <a:r>
              <a:rPr lang="en-US" sz="2400" b="1" dirty="0" err="1">
                <a:latin typeface="Calibri body"/>
                <a:cs typeface="Calibri Light" panose="020F0302020204030204" pitchFamily="34" charset="0"/>
              </a:rPr>
              <a:t>gia</a:t>
            </a:r>
            <a:r>
              <a:rPr lang="en-US" sz="2400" b="1" dirty="0">
                <a:latin typeface="Calibri body"/>
                <a:cs typeface="Calibri Light" panose="020F0302020204030204" pitchFamily="34" charset="0"/>
              </a:rPr>
              <a:t> </a:t>
            </a:r>
            <a:r>
              <a:rPr lang="en-US" sz="2400" b="1" dirty="0" err="1">
                <a:latin typeface="Calibri body"/>
                <a:cs typeface="Calibri Light" panose="020F0302020204030204" pitchFamily="34" charset="0"/>
              </a:rPr>
              <a:t>giao</a:t>
            </a:r>
            <a:r>
              <a:rPr lang="en-US" sz="2400" b="1" dirty="0">
                <a:latin typeface="Calibri body"/>
                <a:cs typeface="Calibri Light" panose="020F0302020204030204" pitchFamily="34" charset="0"/>
              </a:rPr>
              <a:t> </a:t>
            </a:r>
            <a:r>
              <a:rPr lang="en-US" sz="2400" b="1" dirty="0" err="1">
                <a:latin typeface="Calibri body"/>
                <a:cs typeface="Calibri Light" panose="020F0302020204030204" pitchFamily="34" charset="0"/>
              </a:rPr>
              <a:t>thông</a:t>
            </a:r>
            <a:endParaRPr lang="en-US" sz="2400" b="1" dirty="0">
              <a:latin typeface="Calibri body"/>
              <a:cs typeface="Calibri Light" panose="020F0302020204030204" pitchFamily="34" charset="0"/>
            </a:endParaRPr>
          </a:p>
        </p:txBody>
      </p:sp>
      <p:pic>
        <p:nvPicPr>
          <p:cNvPr id="5" name="Picture 4"/>
          <p:cNvPicPr>
            <a:picLocks noChangeAspect="1"/>
          </p:cNvPicPr>
          <p:nvPr/>
        </p:nvPicPr>
        <p:blipFill rotWithShape="1">
          <a:blip r:embed="rId2"/>
          <a:srcRect b="80186"/>
          <a:stretch/>
        </p:blipFill>
        <p:spPr>
          <a:xfrm>
            <a:off x="256674" y="1177477"/>
            <a:ext cx="5909884" cy="481471"/>
          </a:xfrm>
          <a:prstGeom prst="rect">
            <a:avLst/>
          </a:prstGeom>
        </p:spPr>
      </p:pic>
      <p:pic>
        <p:nvPicPr>
          <p:cNvPr id="6" name="Picture 5"/>
          <p:cNvPicPr>
            <a:picLocks noChangeAspect="1"/>
          </p:cNvPicPr>
          <p:nvPr/>
        </p:nvPicPr>
        <p:blipFill rotWithShape="1">
          <a:blip r:embed="rId2"/>
          <a:srcRect l="10412" t="69404" r="16269" b="-1058"/>
          <a:stretch/>
        </p:blipFill>
        <p:spPr>
          <a:xfrm>
            <a:off x="1045087" y="1694504"/>
            <a:ext cx="4333057" cy="769183"/>
          </a:xfrm>
          <a:prstGeom prst="rect">
            <a:avLst/>
          </a:prstGeom>
        </p:spPr>
      </p:pic>
      <p:pic>
        <p:nvPicPr>
          <p:cNvPr id="7" name="Picture 6"/>
          <p:cNvPicPr>
            <a:picLocks noChangeAspect="1"/>
          </p:cNvPicPr>
          <p:nvPr/>
        </p:nvPicPr>
        <p:blipFill rotWithShape="1">
          <a:blip r:embed="rId3"/>
          <a:srcRect l="26028" t="19555" r="21447" b="31233"/>
          <a:stretch/>
        </p:blipFill>
        <p:spPr>
          <a:xfrm>
            <a:off x="1417375" y="2574429"/>
            <a:ext cx="3561348" cy="1876927"/>
          </a:xfrm>
          <a:prstGeom prst="rect">
            <a:avLst/>
          </a:prstGeom>
        </p:spPr>
      </p:pic>
      <p:sp>
        <p:nvSpPr>
          <p:cNvPr id="8" name="Rounded Rectangle 7"/>
          <p:cNvSpPr/>
          <p:nvPr/>
        </p:nvSpPr>
        <p:spPr>
          <a:xfrm>
            <a:off x="1171074" y="102797"/>
            <a:ext cx="10668000" cy="9144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err="1">
                <a:solidFill>
                  <a:prstClr val="black"/>
                </a:solidFill>
                <a:latin typeface="Calibri body"/>
                <a:ea typeface="+mj-ea"/>
                <a:cs typeface="+mj-cs"/>
              </a:rPr>
              <a:t>Vấn</a:t>
            </a:r>
            <a:r>
              <a:rPr lang="en-US" sz="3000" b="1" dirty="0">
                <a:solidFill>
                  <a:prstClr val="black"/>
                </a:solidFill>
                <a:latin typeface="Calibri body"/>
                <a:ea typeface="+mj-ea"/>
                <a:cs typeface="+mj-cs"/>
              </a:rPr>
              <a:t> </a:t>
            </a:r>
            <a:r>
              <a:rPr lang="en-US" sz="3000" b="1" dirty="0" err="1">
                <a:solidFill>
                  <a:prstClr val="black"/>
                </a:solidFill>
                <a:latin typeface="Calibri body"/>
                <a:ea typeface="+mj-ea"/>
                <a:cs typeface="+mj-cs"/>
              </a:rPr>
              <a:t>đề</a:t>
            </a:r>
            <a:r>
              <a:rPr lang="en-US" sz="3000" b="1" dirty="0">
                <a:solidFill>
                  <a:prstClr val="black"/>
                </a:solidFill>
                <a:latin typeface="Calibri body"/>
                <a:ea typeface="+mj-ea"/>
                <a:cs typeface="+mj-cs"/>
              </a:rPr>
              <a:t> </a:t>
            </a:r>
            <a:r>
              <a:rPr lang="en-US" sz="3000" b="1" dirty="0" err="1">
                <a:solidFill>
                  <a:prstClr val="black"/>
                </a:solidFill>
                <a:latin typeface="Calibri body"/>
                <a:ea typeface="+mj-ea"/>
                <a:cs typeface="+mj-cs"/>
              </a:rPr>
              <a:t>về</a:t>
            </a:r>
            <a:r>
              <a:rPr lang="en-US" sz="3000" b="1" dirty="0">
                <a:solidFill>
                  <a:prstClr val="black"/>
                </a:solidFill>
                <a:latin typeface="Calibri body"/>
                <a:ea typeface="+mj-ea"/>
                <a:cs typeface="+mj-cs"/>
              </a:rPr>
              <a:t> </a:t>
            </a:r>
            <a:r>
              <a:rPr lang="en-US" sz="3000" b="1" dirty="0" err="1">
                <a:solidFill>
                  <a:prstClr val="black"/>
                </a:solidFill>
                <a:latin typeface="Calibri body"/>
                <a:ea typeface="+mj-ea"/>
                <a:cs typeface="+mj-cs"/>
              </a:rPr>
              <a:t>sự</a:t>
            </a:r>
            <a:r>
              <a:rPr lang="en-US" sz="3000" b="1" dirty="0">
                <a:solidFill>
                  <a:prstClr val="black"/>
                </a:solidFill>
                <a:latin typeface="Calibri body"/>
                <a:ea typeface="+mj-ea"/>
                <a:cs typeface="+mj-cs"/>
              </a:rPr>
              <a:t> </a:t>
            </a:r>
            <a:r>
              <a:rPr lang="en-US" sz="3000" b="1" dirty="0" err="1">
                <a:solidFill>
                  <a:prstClr val="black"/>
                </a:solidFill>
                <a:latin typeface="Calibri body"/>
                <a:ea typeface="+mj-ea"/>
                <a:cs typeface="+mj-cs"/>
              </a:rPr>
              <a:t>ảnh</a:t>
            </a:r>
            <a:r>
              <a:rPr lang="en-US" sz="3000" b="1" dirty="0">
                <a:solidFill>
                  <a:prstClr val="black"/>
                </a:solidFill>
                <a:latin typeface="Calibri body"/>
                <a:ea typeface="+mj-ea"/>
                <a:cs typeface="+mj-cs"/>
              </a:rPr>
              <a:t> </a:t>
            </a:r>
            <a:r>
              <a:rPr lang="en-US" sz="3000" b="1" dirty="0" err="1">
                <a:solidFill>
                  <a:prstClr val="black"/>
                </a:solidFill>
                <a:latin typeface="Calibri body"/>
                <a:ea typeface="+mj-ea"/>
                <a:cs typeface="+mj-cs"/>
              </a:rPr>
              <a:t>hưởng</a:t>
            </a:r>
            <a:r>
              <a:rPr lang="en-US" sz="3000" b="1" dirty="0">
                <a:solidFill>
                  <a:prstClr val="black"/>
                </a:solidFill>
                <a:latin typeface="Calibri body"/>
                <a:ea typeface="+mj-ea"/>
                <a:cs typeface="+mj-cs"/>
              </a:rPr>
              <a:t> </a:t>
            </a:r>
            <a:r>
              <a:rPr lang="en-US" sz="3000" b="1" dirty="0" err="1">
                <a:solidFill>
                  <a:prstClr val="black"/>
                </a:solidFill>
                <a:latin typeface="Calibri body"/>
                <a:ea typeface="+mj-ea"/>
                <a:cs typeface="+mj-cs"/>
              </a:rPr>
              <a:t>của</a:t>
            </a:r>
            <a:r>
              <a:rPr lang="en-US" sz="3000" b="1" dirty="0">
                <a:solidFill>
                  <a:prstClr val="black"/>
                </a:solidFill>
                <a:latin typeface="Calibri body"/>
                <a:ea typeface="+mj-ea"/>
                <a:cs typeface="+mj-cs"/>
              </a:rPr>
              <a:t> </a:t>
            </a:r>
            <a:r>
              <a:rPr lang="en-US" sz="3000" b="1" dirty="0" err="1">
                <a:solidFill>
                  <a:prstClr val="black"/>
                </a:solidFill>
                <a:latin typeface="Calibri body"/>
                <a:ea typeface="+mj-ea"/>
                <a:cs typeface="+mj-cs"/>
              </a:rPr>
              <a:t>việc</a:t>
            </a:r>
            <a:r>
              <a:rPr lang="en-US" sz="3000" b="1" dirty="0">
                <a:solidFill>
                  <a:prstClr val="black"/>
                </a:solidFill>
                <a:latin typeface="Calibri body"/>
                <a:ea typeface="+mj-ea"/>
                <a:cs typeface="+mj-cs"/>
              </a:rPr>
              <a:t> </a:t>
            </a:r>
            <a:r>
              <a:rPr lang="en-US" sz="3000" b="1" dirty="0" err="1">
                <a:solidFill>
                  <a:prstClr val="black"/>
                </a:solidFill>
                <a:latin typeface="Calibri body"/>
                <a:ea typeface="+mj-ea"/>
                <a:cs typeface="+mj-cs"/>
              </a:rPr>
              <a:t>cảnh</a:t>
            </a:r>
            <a:r>
              <a:rPr lang="en-US" sz="3000" b="1" dirty="0">
                <a:solidFill>
                  <a:prstClr val="black"/>
                </a:solidFill>
                <a:latin typeface="Calibri body"/>
                <a:ea typeface="+mj-ea"/>
                <a:cs typeface="+mj-cs"/>
              </a:rPr>
              <a:t> </a:t>
            </a:r>
            <a:r>
              <a:rPr lang="en-US" sz="3000" b="1" dirty="0" err="1">
                <a:solidFill>
                  <a:prstClr val="black"/>
                </a:solidFill>
                <a:latin typeface="Calibri body"/>
                <a:ea typeface="+mj-ea"/>
                <a:cs typeface="+mj-cs"/>
              </a:rPr>
              <a:t>báo</a:t>
            </a:r>
            <a:r>
              <a:rPr lang="en-US" sz="3000" b="1" dirty="0">
                <a:solidFill>
                  <a:prstClr val="black"/>
                </a:solidFill>
                <a:latin typeface="Calibri body"/>
                <a:ea typeface="+mj-ea"/>
                <a:cs typeface="+mj-cs"/>
              </a:rPr>
              <a:t> </a:t>
            </a:r>
            <a:r>
              <a:rPr lang="en-US" sz="3000" b="1" dirty="0" err="1">
                <a:solidFill>
                  <a:prstClr val="black"/>
                </a:solidFill>
                <a:latin typeface="Calibri body"/>
                <a:ea typeface="+mj-ea"/>
                <a:cs typeface="+mj-cs"/>
              </a:rPr>
              <a:t>điểm</a:t>
            </a:r>
            <a:r>
              <a:rPr lang="en-US" sz="3000" b="1" dirty="0">
                <a:solidFill>
                  <a:prstClr val="black"/>
                </a:solidFill>
                <a:latin typeface="Calibri body"/>
                <a:ea typeface="+mj-ea"/>
                <a:cs typeface="+mj-cs"/>
              </a:rPr>
              <a:t> </a:t>
            </a:r>
            <a:r>
              <a:rPr lang="en-US" sz="3000" b="1" dirty="0" err="1">
                <a:solidFill>
                  <a:prstClr val="black"/>
                </a:solidFill>
                <a:latin typeface="Calibri body"/>
                <a:ea typeface="+mj-ea"/>
                <a:cs typeface="+mj-cs"/>
              </a:rPr>
              <a:t>mù</a:t>
            </a:r>
            <a:r>
              <a:rPr lang="en-US" sz="3000" b="1" dirty="0">
                <a:solidFill>
                  <a:prstClr val="black"/>
                </a:solidFill>
                <a:latin typeface="Calibri body"/>
                <a:ea typeface="+mj-ea"/>
                <a:cs typeface="+mj-cs"/>
              </a:rPr>
              <a:t> </a:t>
            </a:r>
            <a:r>
              <a:rPr lang="en-US" sz="3000" b="1" dirty="0" err="1">
                <a:solidFill>
                  <a:prstClr val="black"/>
                </a:solidFill>
                <a:latin typeface="Calibri body"/>
                <a:ea typeface="+mj-ea"/>
                <a:cs typeface="+mj-cs"/>
              </a:rPr>
              <a:t>đối</a:t>
            </a:r>
            <a:r>
              <a:rPr lang="en-US" sz="3000" b="1" dirty="0">
                <a:solidFill>
                  <a:prstClr val="black"/>
                </a:solidFill>
                <a:latin typeface="Calibri body"/>
                <a:ea typeface="+mj-ea"/>
                <a:cs typeface="+mj-cs"/>
              </a:rPr>
              <a:t> </a:t>
            </a:r>
            <a:r>
              <a:rPr lang="en-US" sz="3000" b="1" dirty="0" err="1">
                <a:solidFill>
                  <a:prstClr val="black"/>
                </a:solidFill>
                <a:latin typeface="Calibri body"/>
                <a:ea typeface="+mj-ea"/>
                <a:cs typeface="+mj-cs"/>
              </a:rPr>
              <a:t>với</a:t>
            </a:r>
            <a:r>
              <a:rPr lang="en-US" sz="3000" b="1" dirty="0">
                <a:solidFill>
                  <a:prstClr val="black"/>
                </a:solidFill>
                <a:latin typeface="Calibri body"/>
                <a:ea typeface="+mj-ea"/>
                <a:cs typeface="+mj-cs"/>
              </a:rPr>
              <a:t> an </a:t>
            </a:r>
            <a:r>
              <a:rPr lang="en-US" sz="3000" b="1" dirty="0" err="1">
                <a:solidFill>
                  <a:prstClr val="black"/>
                </a:solidFill>
                <a:latin typeface="Calibri body"/>
                <a:ea typeface="+mj-ea"/>
                <a:cs typeface="+mj-cs"/>
              </a:rPr>
              <a:t>toàn</a:t>
            </a:r>
            <a:r>
              <a:rPr lang="en-US" sz="3000" b="1" dirty="0">
                <a:solidFill>
                  <a:prstClr val="black"/>
                </a:solidFill>
                <a:latin typeface="Calibri body"/>
                <a:ea typeface="+mj-ea"/>
                <a:cs typeface="+mj-cs"/>
              </a:rPr>
              <a:t> </a:t>
            </a:r>
            <a:r>
              <a:rPr lang="en-US" sz="3000" b="1" dirty="0" err="1">
                <a:solidFill>
                  <a:prstClr val="black"/>
                </a:solidFill>
                <a:latin typeface="Calibri body"/>
                <a:ea typeface="+mj-ea"/>
                <a:cs typeface="+mj-cs"/>
              </a:rPr>
              <a:t>của</a:t>
            </a:r>
            <a:r>
              <a:rPr lang="en-US" sz="3000" b="1" dirty="0">
                <a:solidFill>
                  <a:prstClr val="black"/>
                </a:solidFill>
                <a:latin typeface="Calibri body"/>
                <a:ea typeface="+mj-ea"/>
                <a:cs typeface="+mj-cs"/>
              </a:rPr>
              <a:t> </a:t>
            </a:r>
            <a:r>
              <a:rPr lang="en-US" sz="3000" b="1" dirty="0" err="1">
                <a:solidFill>
                  <a:prstClr val="black"/>
                </a:solidFill>
                <a:latin typeface="Calibri body"/>
                <a:ea typeface="+mj-ea"/>
                <a:cs typeface="+mj-cs"/>
              </a:rPr>
              <a:t>những</a:t>
            </a:r>
            <a:r>
              <a:rPr lang="en-US" sz="3000" b="1" dirty="0">
                <a:solidFill>
                  <a:prstClr val="black"/>
                </a:solidFill>
                <a:latin typeface="Calibri body"/>
                <a:ea typeface="+mj-ea"/>
                <a:cs typeface="+mj-cs"/>
              </a:rPr>
              <a:t> </a:t>
            </a:r>
            <a:r>
              <a:rPr lang="en-US" sz="3000" b="1" dirty="0" err="1">
                <a:solidFill>
                  <a:prstClr val="black"/>
                </a:solidFill>
                <a:latin typeface="Calibri body"/>
                <a:ea typeface="+mj-ea"/>
                <a:cs typeface="+mj-cs"/>
              </a:rPr>
              <a:t>xe</a:t>
            </a:r>
            <a:r>
              <a:rPr lang="en-US" sz="3000" b="1" dirty="0">
                <a:solidFill>
                  <a:prstClr val="black"/>
                </a:solidFill>
                <a:latin typeface="Calibri body"/>
                <a:ea typeface="+mj-ea"/>
                <a:cs typeface="+mj-cs"/>
              </a:rPr>
              <a:t> </a:t>
            </a:r>
            <a:r>
              <a:rPr lang="en-US" sz="3000" b="1" dirty="0" err="1">
                <a:solidFill>
                  <a:prstClr val="black"/>
                </a:solidFill>
                <a:latin typeface="Calibri body"/>
                <a:ea typeface="+mj-ea"/>
                <a:cs typeface="+mj-cs"/>
              </a:rPr>
              <a:t>có</a:t>
            </a:r>
            <a:r>
              <a:rPr lang="en-US" sz="3000" b="1" dirty="0">
                <a:solidFill>
                  <a:prstClr val="black"/>
                </a:solidFill>
                <a:latin typeface="Calibri body"/>
                <a:ea typeface="+mj-ea"/>
                <a:cs typeface="+mj-cs"/>
              </a:rPr>
              <a:t> </a:t>
            </a:r>
            <a:r>
              <a:rPr lang="en-US" sz="3000" b="1" dirty="0" err="1">
                <a:solidFill>
                  <a:prstClr val="black"/>
                </a:solidFill>
                <a:latin typeface="Calibri body"/>
                <a:ea typeface="+mj-ea"/>
                <a:cs typeface="+mj-cs"/>
              </a:rPr>
              <a:t>kích</a:t>
            </a:r>
            <a:r>
              <a:rPr lang="en-US" sz="3000" b="1" dirty="0">
                <a:solidFill>
                  <a:prstClr val="black"/>
                </a:solidFill>
                <a:latin typeface="Calibri body"/>
                <a:ea typeface="+mj-ea"/>
                <a:cs typeface="+mj-cs"/>
              </a:rPr>
              <a:t> </a:t>
            </a:r>
            <a:r>
              <a:rPr lang="en-US" sz="3000" b="1" dirty="0" err="1">
                <a:solidFill>
                  <a:prstClr val="black"/>
                </a:solidFill>
                <a:latin typeface="Calibri body"/>
                <a:ea typeface="+mj-ea"/>
                <a:cs typeface="+mj-cs"/>
              </a:rPr>
              <a:t>thước</a:t>
            </a:r>
            <a:r>
              <a:rPr lang="en-US" sz="3000" b="1" dirty="0">
                <a:solidFill>
                  <a:prstClr val="black"/>
                </a:solidFill>
                <a:latin typeface="Calibri body"/>
                <a:ea typeface="+mj-ea"/>
                <a:cs typeface="+mj-cs"/>
              </a:rPr>
              <a:t> </a:t>
            </a:r>
            <a:r>
              <a:rPr lang="en-US" sz="3000" b="1" dirty="0" err="1">
                <a:solidFill>
                  <a:prstClr val="black"/>
                </a:solidFill>
                <a:latin typeface="Calibri body"/>
                <a:ea typeface="+mj-ea"/>
                <a:cs typeface="+mj-cs"/>
              </a:rPr>
              <a:t>lớn</a:t>
            </a:r>
            <a:endParaRPr lang="en-US" sz="3000" b="1" dirty="0">
              <a:latin typeface="Calibri body"/>
            </a:endParaRPr>
          </a:p>
        </p:txBody>
      </p:sp>
      <p:sp>
        <p:nvSpPr>
          <p:cNvPr id="10" name="Rectangle 9"/>
          <p:cNvSpPr/>
          <p:nvPr/>
        </p:nvSpPr>
        <p:spPr>
          <a:xfrm>
            <a:off x="147699" y="1107584"/>
            <a:ext cx="6100701" cy="35021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Calibri body"/>
            </a:endParaRPr>
          </a:p>
        </p:txBody>
      </p:sp>
      <p:pic>
        <p:nvPicPr>
          <p:cNvPr id="12" name="Picture 11"/>
          <p:cNvPicPr>
            <a:picLocks noChangeAspect="1"/>
          </p:cNvPicPr>
          <p:nvPr/>
        </p:nvPicPr>
        <p:blipFill>
          <a:blip r:embed="rId4"/>
          <a:stretch>
            <a:fillRect/>
          </a:stretch>
        </p:blipFill>
        <p:spPr>
          <a:xfrm>
            <a:off x="6909385" y="1278535"/>
            <a:ext cx="4265263" cy="831938"/>
          </a:xfrm>
          <a:prstGeom prst="rect">
            <a:avLst/>
          </a:prstGeom>
        </p:spPr>
      </p:pic>
      <p:pic>
        <p:nvPicPr>
          <p:cNvPr id="1026" name="Picture 2" descr="Điểm mù trên xe ô tô và những nguy hiểm chết người -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99104" y="2180141"/>
            <a:ext cx="3571024" cy="2007709"/>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6422222" y="1094333"/>
            <a:ext cx="5703518" cy="35153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Calibri body"/>
            </a:endParaRPr>
          </a:p>
        </p:txBody>
      </p:sp>
      <p:sp>
        <p:nvSpPr>
          <p:cNvPr id="13" name="Rectangle 12"/>
          <p:cNvSpPr/>
          <p:nvPr/>
        </p:nvSpPr>
        <p:spPr>
          <a:xfrm>
            <a:off x="6391013" y="4240398"/>
            <a:ext cx="6096000" cy="369332"/>
          </a:xfrm>
          <a:prstGeom prst="rect">
            <a:avLst/>
          </a:prstGeom>
        </p:spPr>
        <p:txBody>
          <a:bodyPr>
            <a:spAutoFit/>
          </a:bodyPr>
          <a:lstStyle/>
          <a:p>
            <a:r>
              <a:rPr lang="en-US" dirty="0">
                <a:solidFill>
                  <a:srgbClr val="212529"/>
                </a:solidFill>
                <a:latin typeface="Calibri body"/>
                <a:cs typeface="Calibri" panose="020F0502020204030204" pitchFamily="34" charset="0"/>
              </a:rPr>
              <a:t>K</a:t>
            </a:r>
            <a:r>
              <a:rPr lang="vi-VN" i="0" dirty="0">
                <a:solidFill>
                  <a:srgbClr val="212529"/>
                </a:solidFill>
                <a:effectLst/>
                <a:latin typeface="Calibri body"/>
                <a:cs typeface="Calibri" panose="020F0502020204030204" pitchFamily="34" charset="0"/>
              </a:rPr>
              <a:t>hoảng không gian mà người lái xe không thể quan sát được</a:t>
            </a:r>
            <a:endParaRPr lang="en-US" dirty="0">
              <a:latin typeface="Calibri body"/>
              <a:cs typeface="Calibri" panose="020F0502020204030204" pitchFamily="34" charset="0"/>
            </a:endParaRPr>
          </a:p>
        </p:txBody>
      </p:sp>
      <p:pic>
        <p:nvPicPr>
          <p:cNvPr id="3" name="Graphic 2" descr="Back with solid fill">
            <a:extLst>
              <a:ext uri="{FF2B5EF4-FFF2-40B4-BE49-F238E27FC236}">
                <a16:creationId xmlns:a16="http://schemas.microsoft.com/office/drawing/2014/main" id="{5573A484-474D-F1DB-2B6F-015A41DEB2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6674" y="122228"/>
            <a:ext cx="914400" cy="914400"/>
          </a:xfrm>
          <a:prstGeom prst="rect">
            <a:avLst/>
          </a:prstGeom>
        </p:spPr>
      </p:pic>
    </p:spTree>
    <p:extLst>
      <p:ext uri="{BB962C8B-B14F-4D97-AF65-F5344CB8AC3E}">
        <p14:creationId xmlns:p14="http://schemas.microsoft.com/office/powerpoint/2010/main" val="351010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56674" y="5122186"/>
            <a:ext cx="11312474"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vi-VN" sz="2400" b="1" dirty="0">
                <a:latin typeface="Calibri body"/>
                <a:cs typeface="Calibri Light" panose="020F0302020204030204" pitchFamily="34" charset="0"/>
              </a:rPr>
              <a:t>Các hãng xe trên thế giới đã và đang thực hiện các nghiên cứu và thử nghiệm các phiên bản xe có trang bị </a:t>
            </a:r>
            <a:r>
              <a:rPr lang="vi-VN" sz="2400" b="1" dirty="0">
                <a:solidFill>
                  <a:srgbClr val="0070C0"/>
                </a:solidFill>
                <a:latin typeface="Calibri body"/>
                <a:cs typeface="Calibri Light" panose="020F0302020204030204" pitchFamily="34" charset="0"/>
              </a:rPr>
              <a:t>hệ thống cảnh báo va chạm điểm mù</a:t>
            </a:r>
            <a:r>
              <a:rPr lang="vi-VN" sz="2400" b="1" dirty="0">
                <a:latin typeface="Calibri body"/>
                <a:cs typeface="Calibri Light" panose="020F0302020204030204" pitchFamily="34" charset="0"/>
              </a:rPr>
              <a:t>. Bên cạnh đó, </a:t>
            </a:r>
            <a:r>
              <a:rPr lang="vi-VN" sz="2400" b="1" dirty="0">
                <a:solidFill>
                  <a:srgbClr val="0070C0"/>
                </a:solidFill>
                <a:latin typeface="Calibri body"/>
                <a:cs typeface="Calibri Light" panose="020F0302020204030204" pitchFamily="34" charset="0"/>
              </a:rPr>
              <a:t>ứng dụng xử lý ảnh</a:t>
            </a:r>
            <a:r>
              <a:rPr lang="vi-VN" sz="2400" b="1" dirty="0">
                <a:latin typeface="Calibri body"/>
                <a:cs typeface="Calibri Light" panose="020F0302020204030204" pitchFamily="34" charset="0"/>
              </a:rPr>
              <a:t> vào công nghệ </a:t>
            </a:r>
            <a:r>
              <a:rPr lang="vi-VN" sz="2400" b="1" dirty="0">
                <a:solidFill>
                  <a:srgbClr val="0070C0"/>
                </a:solidFill>
                <a:latin typeface="Calibri body"/>
                <a:cs typeface="Calibri Light" panose="020F0302020204030204" pitchFamily="34" charset="0"/>
              </a:rPr>
              <a:t>nhận diện xe </a:t>
            </a:r>
            <a:r>
              <a:rPr lang="vi-VN" sz="2400" b="1" dirty="0">
                <a:latin typeface="Calibri body"/>
                <a:cs typeface="Calibri Light" panose="020F0302020204030204" pitchFamily="34" charset="0"/>
              </a:rPr>
              <a:t>và hơn hết là tính toán khoảng cách, tốc độ của đối tượng để xuất ra thông tin </a:t>
            </a:r>
            <a:r>
              <a:rPr lang="vi-VN" sz="2400" b="1" dirty="0">
                <a:solidFill>
                  <a:srgbClr val="0070C0"/>
                </a:solidFill>
                <a:latin typeface="Calibri body"/>
                <a:cs typeface="Calibri Light" panose="020F0302020204030204" pitchFamily="34" charset="0"/>
              </a:rPr>
              <a:t>cảnh báo </a:t>
            </a:r>
            <a:r>
              <a:rPr lang="vi-VN" sz="2400" b="1" dirty="0">
                <a:latin typeface="Calibri body"/>
                <a:cs typeface="Calibri Light" panose="020F0302020204030204" pitchFamily="34" charset="0"/>
              </a:rPr>
              <a:t>đến người dùng.</a:t>
            </a:r>
          </a:p>
        </p:txBody>
      </p:sp>
      <p:sp>
        <p:nvSpPr>
          <p:cNvPr id="8" name="Rounded Rectangle 7"/>
          <p:cNvSpPr/>
          <p:nvPr/>
        </p:nvSpPr>
        <p:spPr>
          <a:xfrm>
            <a:off x="1171074" y="102797"/>
            <a:ext cx="10668000" cy="9144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err="1">
                <a:solidFill>
                  <a:prstClr val="black"/>
                </a:solidFill>
                <a:latin typeface="Calibri body"/>
                <a:ea typeface="+mj-ea"/>
                <a:cs typeface="+mj-cs"/>
              </a:rPr>
              <a:t>Các</a:t>
            </a:r>
            <a:r>
              <a:rPr lang="en-US" sz="3000" b="1" dirty="0">
                <a:solidFill>
                  <a:prstClr val="black"/>
                </a:solidFill>
                <a:latin typeface="Calibri body"/>
                <a:ea typeface="+mj-ea"/>
                <a:cs typeface="+mj-cs"/>
              </a:rPr>
              <a:t> </a:t>
            </a:r>
            <a:r>
              <a:rPr lang="en-US" sz="3000" b="1" dirty="0" err="1">
                <a:solidFill>
                  <a:prstClr val="black"/>
                </a:solidFill>
                <a:latin typeface="Calibri body"/>
                <a:ea typeface="+mj-ea"/>
                <a:cs typeface="+mj-cs"/>
              </a:rPr>
              <a:t>nghiên</a:t>
            </a:r>
            <a:r>
              <a:rPr lang="en-US" sz="3000" b="1" dirty="0">
                <a:solidFill>
                  <a:prstClr val="black"/>
                </a:solidFill>
                <a:latin typeface="Calibri body"/>
                <a:ea typeface="+mj-ea"/>
                <a:cs typeface="+mj-cs"/>
              </a:rPr>
              <a:t> </a:t>
            </a:r>
            <a:r>
              <a:rPr lang="en-US" sz="3000" b="1" dirty="0" err="1">
                <a:solidFill>
                  <a:prstClr val="black"/>
                </a:solidFill>
                <a:latin typeface="Calibri body"/>
                <a:ea typeface="+mj-ea"/>
                <a:cs typeface="+mj-cs"/>
              </a:rPr>
              <a:t>cứu</a:t>
            </a:r>
            <a:r>
              <a:rPr lang="en-US" sz="3000" b="1" dirty="0">
                <a:solidFill>
                  <a:prstClr val="black"/>
                </a:solidFill>
                <a:latin typeface="Calibri body"/>
                <a:ea typeface="+mj-ea"/>
                <a:cs typeface="+mj-cs"/>
              </a:rPr>
              <a:t> </a:t>
            </a:r>
            <a:r>
              <a:rPr lang="en-US" sz="3000" b="1" dirty="0" err="1">
                <a:solidFill>
                  <a:prstClr val="black"/>
                </a:solidFill>
                <a:latin typeface="Calibri body"/>
                <a:ea typeface="+mj-ea"/>
                <a:cs typeface="+mj-cs"/>
              </a:rPr>
              <a:t>và</a:t>
            </a:r>
            <a:r>
              <a:rPr lang="en-US" sz="3000" b="1" dirty="0">
                <a:solidFill>
                  <a:prstClr val="black"/>
                </a:solidFill>
                <a:latin typeface="Calibri body"/>
                <a:ea typeface="+mj-ea"/>
                <a:cs typeface="+mj-cs"/>
              </a:rPr>
              <a:t> </a:t>
            </a:r>
            <a:r>
              <a:rPr lang="en-US" sz="3000" b="1" dirty="0" err="1">
                <a:solidFill>
                  <a:prstClr val="black"/>
                </a:solidFill>
                <a:latin typeface="Calibri body"/>
                <a:ea typeface="+mj-ea"/>
                <a:cs typeface="+mj-cs"/>
              </a:rPr>
              <a:t>ứng</a:t>
            </a:r>
            <a:r>
              <a:rPr lang="en-US" sz="3000" b="1" dirty="0">
                <a:solidFill>
                  <a:prstClr val="black"/>
                </a:solidFill>
                <a:latin typeface="Calibri body"/>
                <a:ea typeface="+mj-ea"/>
                <a:cs typeface="+mj-cs"/>
              </a:rPr>
              <a:t> </a:t>
            </a:r>
            <a:r>
              <a:rPr lang="en-US" sz="3000" b="1" dirty="0" err="1">
                <a:solidFill>
                  <a:prstClr val="black"/>
                </a:solidFill>
                <a:latin typeface="Calibri body"/>
                <a:ea typeface="+mj-ea"/>
                <a:cs typeface="+mj-cs"/>
              </a:rPr>
              <a:t>dụng</a:t>
            </a:r>
            <a:r>
              <a:rPr lang="en-US" sz="3000" b="1" dirty="0">
                <a:solidFill>
                  <a:prstClr val="black"/>
                </a:solidFill>
                <a:latin typeface="Calibri body"/>
                <a:ea typeface="+mj-ea"/>
                <a:cs typeface="+mj-cs"/>
              </a:rPr>
              <a:t> </a:t>
            </a:r>
            <a:r>
              <a:rPr lang="en-US" sz="3000" b="1" dirty="0" err="1">
                <a:solidFill>
                  <a:prstClr val="black"/>
                </a:solidFill>
                <a:latin typeface="Calibri body"/>
                <a:ea typeface="+mj-ea"/>
                <a:cs typeface="+mj-cs"/>
              </a:rPr>
              <a:t>ngoài</a:t>
            </a:r>
            <a:r>
              <a:rPr lang="en-US" sz="3000" b="1" dirty="0">
                <a:solidFill>
                  <a:prstClr val="black"/>
                </a:solidFill>
                <a:latin typeface="Calibri body"/>
                <a:ea typeface="+mj-ea"/>
                <a:cs typeface="+mj-cs"/>
              </a:rPr>
              <a:t> </a:t>
            </a:r>
            <a:r>
              <a:rPr lang="en-US" sz="3000" b="1" dirty="0" err="1">
                <a:solidFill>
                  <a:prstClr val="black"/>
                </a:solidFill>
                <a:latin typeface="Calibri body"/>
                <a:ea typeface="+mj-ea"/>
                <a:cs typeface="+mj-cs"/>
              </a:rPr>
              <a:t>nước</a:t>
            </a:r>
            <a:r>
              <a:rPr lang="en-US" sz="3000" b="1" dirty="0">
                <a:solidFill>
                  <a:prstClr val="black"/>
                </a:solidFill>
                <a:latin typeface="Calibri body"/>
                <a:ea typeface="+mj-ea"/>
                <a:cs typeface="+mj-cs"/>
              </a:rPr>
              <a:t> </a:t>
            </a:r>
            <a:r>
              <a:rPr lang="en-US" sz="3000" b="1" dirty="0" err="1">
                <a:solidFill>
                  <a:prstClr val="black"/>
                </a:solidFill>
                <a:latin typeface="Calibri body"/>
                <a:ea typeface="+mj-ea"/>
                <a:cs typeface="+mj-cs"/>
              </a:rPr>
              <a:t>xử</a:t>
            </a:r>
            <a:r>
              <a:rPr lang="en-US" sz="3000" b="1" dirty="0">
                <a:solidFill>
                  <a:prstClr val="black"/>
                </a:solidFill>
                <a:latin typeface="Calibri body"/>
                <a:ea typeface="+mj-ea"/>
                <a:cs typeface="+mj-cs"/>
              </a:rPr>
              <a:t> </a:t>
            </a:r>
            <a:r>
              <a:rPr lang="en-US" sz="3000" b="1" dirty="0" err="1">
                <a:solidFill>
                  <a:prstClr val="black"/>
                </a:solidFill>
                <a:latin typeface="Calibri body"/>
                <a:ea typeface="+mj-ea"/>
                <a:cs typeface="+mj-cs"/>
              </a:rPr>
              <a:t>lý</a:t>
            </a:r>
            <a:r>
              <a:rPr lang="en-US" sz="3000" b="1" dirty="0">
                <a:solidFill>
                  <a:prstClr val="black"/>
                </a:solidFill>
                <a:latin typeface="Calibri body"/>
                <a:ea typeface="+mj-ea"/>
                <a:cs typeface="+mj-cs"/>
              </a:rPr>
              <a:t> </a:t>
            </a:r>
            <a:r>
              <a:rPr lang="en-US" sz="3000" b="1" dirty="0" err="1">
                <a:solidFill>
                  <a:prstClr val="black"/>
                </a:solidFill>
                <a:latin typeface="Calibri body"/>
                <a:ea typeface="+mj-ea"/>
                <a:cs typeface="+mj-cs"/>
              </a:rPr>
              <a:t>ảnh</a:t>
            </a:r>
            <a:r>
              <a:rPr lang="en-US" sz="3000" b="1" dirty="0">
                <a:solidFill>
                  <a:prstClr val="black"/>
                </a:solidFill>
                <a:latin typeface="Calibri body"/>
                <a:ea typeface="+mj-ea"/>
                <a:cs typeface="+mj-cs"/>
              </a:rPr>
              <a:t> </a:t>
            </a:r>
            <a:r>
              <a:rPr lang="en-US" sz="3000" b="1" dirty="0" err="1">
                <a:solidFill>
                  <a:prstClr val="black"/>
                </a:solidFill>
                <a:latin typeface="Calibri body"/>
                <a:ea typeface="+mj-ea"/>
                <a:cs typeface="+mj-cs"/>
              </a:rPr>
              <a:t>vào</a:t>
            </a:r>
            <a:r>
              <a:rPr lang="en-US" sz="3000" b="1" dirty="0">
                <a:solidFill>
                  <a:prstClr val="black"/>
                </a:solidFill>
                <a:latin typeface="Calibri body"/>
                <a:ea typeface="+mj-ea"/>
                <a:cs typeface="+mj-cs"/>
              </a:rPr>
              <a:t> </a:t>
            </a:r>
            <a:r>
              <a:rPr lang="en-US" sz="3000" b="1" dirty="0" err="1">
                <a:solidFill>
                  <a:prstClr val="black"/>
                </a:solidFill>
                <a:latin typeface="Calibri body"/>
                <a:ea typeface="+mj-ea"/>
                <a:cs typeface="+mj-cs"/>
              </a:rPr>
              <a:t>việc</a:t>
            </a:r>
            <a:r>
              <a:rPr lang="en-US" sz="3000" b="1" dirty="0">
                <a:solidFill>
                  <a:prstClr val="black"/>
                </a:solidFill>
                <a:latin typeface="Calibri body"/>
                <a:ea typeface="+mj-ea"/>
                <a:cs typeface="+mj-cs"/>
              </a:rPr>
              <a:t> </a:t>
            </a:r>
            <a:r>
              <a:rPr lang="en-US" sz="3000" b="1" dirty="0" err="1">
                <a:solidFill>
                  <a:prstClr val="black"/>
                </a:solidFill>
                <a:latin typeface="Calibri body"/>
                <a:ea typeface="+mj-ea"/>
                <a:cs typeface="+mj-cs"/>
              </a:rPr>
              <a:t>khắc</a:t>
            </a:r>
            <a:r>
              <a:rPr lang="en-US" sz="3000" b="1" dirty="0">
                <a:solidFill>
                  <a:prstClr val="black"/>
                </a:solidFill>
                <a:latin typeface="Calibri body"/>
                <a:ea typeface="+mj-ea"/>
                <a:cs typeface="+mj-cs"/>
              </a:rPr>
              <a:t> </a:t>
            </a:r>
            <a:r>
              <a:rPr lang="en-US" sz="3000" b="1" dirty="0" err="1">
                <a:solidFill>
                  <a:prstClr val="black"/>
                </a:solidFill>
                <a:latin typeface="Calibri body"/>
                <a:ea typeface="+mj-ea"/>
                <a:cs typeface="+mj-cs"/>
              </a:rPr>
              <a:t>phục</a:t>
            </a:r>
            <a:r>
              <a:rPr lang="en-US" sz="3000" b="1" dirty="0">
                <a:solidFill>
                  <a:prstClr val="black"/>
                </a:solidFill>
                <a:latin typeface="Calibri body"/>
                <a:ea typeface="+mj-ea"/>
                <a:cs typeface="+mj-cs"/>
              </a:rPr>
              <a:t> </a:t>
            </a:r>
            <a:r>
              <a:rPr lang="en-US" sz="3000" b="1" dirty="0" err="1">
                <a:solidFill>
                  <a:prstClr val="black"/>
                </a:solidFill>
                <a:latin typeface="Calibri body"/>
                <a:ea typeface="+mj-ea"/>
                <a:cs typeface="+mj-cs"/>
              </a:rPr>
              <a:t>những</a:t>
            </a:r>
            <a:r>
              <a:rPr lang="en-US" sz="3000" b="1" dirty="0">
                <a:solidFill>
                  <a:prstClr val="black"/>
                </a:solidFill>
                <a:latin typeface="Calibri body"/>
                <a:ea typeface="+mj-ea"/>
                <a:cs typeface="+mj-cs"/>
              </a:rPr>
              <a:t> </a:t>
            </a:r>
            <a:r>
              <a:rPr lang="en-US" sz="3000" b="1" dirty="0" err="1">
                <a:solidFill>
                  <a:prstClr val="black"/>
                </a:solidFill>
                <a:latin typeface="Calibri body"/>
                <a:ea typeface="+mj-ea"/>
                <a:cs typeface="+mj-cs"/>
              </a:rPr>
              <a:t>sự</a:t>
            </a:r>
            <a:r>
              <a:rPr lang="en-US" sz="3000" b="1" dirty="0">
                <a:solidFill>
                  <a:prstClr val="black"/>
                </a:solidFill>
                <a:latin typeface="Calibri body"/>
                <a:ea typeface="+mj-ea"/>
                <a:cs typeface="+mj-cs"/>
              </a:rPr>
              <a:t> </a:t>
            </a:r>
            <a:r>
              <a:rPr lang="en-US" sz="3000" b="1" dirty="0" err="1">
                <a:solidFill>
                  <a:prstClr val="black"/>
                </a:solidFill>
                <a:latin typeface="Calibri body"/>
                <a:ea typeface="+mj-ea"/>
                <a:cs typeface="+mj-cs"/>
              </a:rPr>
              <a:t>cố</a:t>
            </a:r>
            <a:r>
              <a:rPr lang="en-US" sz="3000" b="1" dirty="0">
                <a:solidFill>
                  <a:prstClr val="black"/>
                </a:solidFill>
                <a:latin typeface="Calibri body"/>
                <a:ea typeface="+mj-ea"/>
                <a:cs typeface="+mj-cs"/>
              </a:rPr>
              <a:t> </a:t>
            </a:r>
            <a:r>
              <a:rPr lang="en-US" sz="3000" b="1" dirty="0" err="1">
                <a:solidFill>
                  <a:prstClr val="black"/>
                </a:solidFill>
                <a:latin typeface="Calibri body"/>
                <a:ea typeface="+mj-ea"/>
                <a:cs typeface="+mj-cs"/>
              </a:rPr>
              <a:t>từ</a:t>
            </a:r>
            <a:r>
              <a:rPr lang="en-US" sz="3000" b="1" dirty="0">
                <a:solidFill>
                  <a:prstClr val="black"/>
                </a:solidFill>
                <a:latin typeface="Calibri body"/>
                <a:ea typeface="+mj-ea"/>
                <a:cs typeface="+mj-cs"/>
              </a:rPr>
              <a:t> </a:t>
            </a:r>
            <a:r>
              <a:rPr lang="en-US" sz="3000" b="1" dirty="0" err="1">
                <a:solidFill>
                  <a:prstClr val="black"/>
                </a:solidFill>
                <a:latin typeface="Calibri body"/>
                <a:ea typeface="+mj-ea"/>
                <a:cs typeface="+mj-cs"/>
              </a:rPr>
              <a:t>điểm</a:t>
            </a:r>
            <a:r>
              <a:rPr lang="en-US" sz="3000" b="1" dirty="0">
                <a:solidFill>
                  <a:prstClr val="black"/>
                </a:solidFill>
                <a:latin typeface="Calibri body"/>
                <a:ea typeface="+mj-ea"/>
                <a:cs typeface="+mj-cs"/>
              </a:rPr>
              <a:t> </a:t>
            </a:r>
            <a:r>
              <a:rPr lang="en-US" sz="3000" b="1" dirty="0" err="1">
                <a:solidFill>
                  <a:prstClr val="black"/>
                </a:solidFill>
                <a:latin typeface="Calibri body"/>
                <a:ea typeface="+mj-ea"/>
                <a:cs typeface="+mj-cs"/>
              </a:rPr>
              <a:t>mù</a:t>
            </a:r>
            <a:endParaRPr lang="en-US" sz="3000" dirty="0">
              <a:latin typeface="Calibri body"/>
            </a:endParaRPr>
          </a:p>
        </p:txBody>
      </p:sp>
      <p:pic>
        <p:nvPicPr>
          <p:cNvPr id="3" name="Graphic 2" descr="Back with solid fill">
            <a:extLst>
              <a:ext uri="{FF2B5EF4-FFF2-40B4-BE49-F238E27FC236}">
                <a16:creationId xmlns:a16="http://schemas.microsoft.com/office/drawing/2014/main" id="{5573A484-474D-F1DB-2B6F-015A41DEB27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6674" y="122228"/>
            <a:ext cx="914400" cy="914400"/>
          </a:xfrm>
          <a:prstGeom prst="rect">
            <a:avLst/>
          </a:prstGeom>
        </p:spPr>
      </p:pic>
      <p:sp>
        <p:nvSpPr>
          <p:cNvPr id="2" name="Rectangle 1">
            <a:extLst>
              <a:ext uri="{FF2B5EF4-FFF2-40B4-BE49-F238E27FC236}">
                <a16:creationId xmlns:a16="http://schemas.microsoft.com/office/drawing/2014/main" id="{5E39DB39-3BAC-B638-1CA1-BCE00B7ED3BE}"/>
              </a:ext>
            </a:extLst>
          </p:cNvPr>
          <p:cNvSpPr/>
          <p:nvPr/>
        </p:nvSpPr>
        <p:spPr>
          <a:xfrm>
            <a:off x="679000" y="1389370"/>
            <a:ext cx="6353769" cy="32915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body"/>
            </a:endParaRPr>
          </a:p>
        </p:txBody>
      </p:sp>
      <p:sp>
        <p:nvSpPr>
          <p:cNvPr id="9" name="Rectangle 8">
            <a:extLst>
              <a:ext uri="{FF2B5EF4-FFF2-40B4-BE49-F238E27FC236}">
                <a16:creationId xmlns:a16="http://schemas.microsoft.com/office/drawing/2014/main" id="{863ADD5B-1FFC-AF94-F7D8-7D925E066441}"/>
              </a:ext>
            </a:extLst>
          </p:cNvPr>
          <p:cNvSpPr/>
          <p:nvPr/>
        </p:nvSpPr>
        <p:spPr>
          <a:xfrm>
            <a:off x="7192527" y="1389370"/>
            <a:ext cx="4278386" cy="32821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body"/>
            </a:endParaRPr>
          </a:p>
        </p:txBody>
      </p:sp>
      <p:pic>
        <p:nvPicPr>
          <p:cNvPr id="11" name="Picture 10">
            <a:extLst>
              <a:ext uri="{FF2B5EF4-FFF2-40B4-BE49-F238E27FC236}">
                <a16:creationId xmlns:a16="http://schemas.microsoft.com/office/drawing/2014/main" id="{01864B52-F59F-EF5F-2E41-EFE0E5EC8A9E}"/>
              </a:ext>
            </a:extLst>
          </p:cNvPr>
          <p:cNvPicPr>
            <a:picLocks noChangeAspect="1"/>
          </p:cNvPicPr>
          <p:nvPr/>
        </p:nvPicPr>
        <p:blipFill>
          <a:blip r:embed="rId4"/>
          <a:stretch>
            <a:fillRect/>
          </a:stretch>
        </p:blipFill>
        <p:spPr>
          <a:xfrm>
            <a:off x="945585" y="1475700"/>
            <a:ext cx="5207166" cy="1073314"/>
          </a:xfrm>
          <a:prstGeom prst="rect">
            <a:avLst/>
          </a:prstGeom>
        </p:spPr>
      </p:pic>
      <p:pic>
        <p:nvPicPr>
          <p:cNvPr id="15" name="Picture 2" descr="https://autoimage.capitalone.com/cms/Auto/assets/images/1347-001-Genesis-G70.jpg">
            <a:extLst>
              <a:ext uri="{FF2B5EF4-FFF2-40B4-BE49-F238E27FC236}">
                <a16:creationId xmlns:a16="http://schemas.microsoft.com/office/drawing/2014/main" id="{251A5100-1F9E-0889-ABF7-7B50AECBB7F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6396" y="2635344"/>
            <a:ext cx="1268886" cy="84592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https://autoimage.capitalone.com/cms/Auto/assets/images/1347-002-Genesis-G80.jpg">
            <a:extLst>
              <a:ext uri="{FF2B5EF4-FFF2-40B4-BE49-F238E27FC236}">
                <a16:creationId xmlns:a16="http://schemas.microsoft.com/office/drawing/2014/main" id="{776C362A-DA66-DA55-6B32-C6A8BEBC85CE}"/>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3555" t="22354" r="4377" b="22781"/>
          <a:stretch/>
        </p:blipFill>
        <p:spPr bwMode="auto">
          <a:xfrm>
            <a:off x="2113663" y="2635344"/>
            <a:ext cx="1435505" cy="8459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https://autoimage.capitalone.com/cms/Auto/assets/images/1347-003-Genesis-G90.jpg">
            <a:extLst>
              <a:ext uri="{FF2B5EF4-FFF2-40B4-BE49-F238E27FC236}">
                <a16:creationId xmlns:a16="http://schemas.microsoft.com/office/drawing/2014/main" id="{252FB466-9DCA-1A4C-54CA-CB1629C109CE}"/>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2984" t="28114" r="7406" b="10178"/>
          <a:stretch/>
        </p:blipFill>
        <p:spPr bwMode="auto">
          <a:xfrm>
            <a:off x="3687549" y="2657865"/>
            <a:ext cx="1549846" cy="80088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descr="https://autoimage.capitalone.com/cms/Auto/assets/images/1347-005-Honda-Clarity-PHEV.jpg">
            <a:extLst>
              <a:ext uri="{FF2B5EF4-FFF2-40B4-BE49-F238E27FC236}">
                <a16:creationId xmlns:a16="http://schemas.microsoft.com/office/drawing/2014/main" id="{43AF64A5-3A5D-FEFA-CF47-BE432EE6809B}"/>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9643" t="46038" r="19229" b="17107"/>
          <a:stretch/>
        </p:blipFill>
        <p:spPr bwMode="auto">
          <a:xfrm>
            <a:off x="5323524" y="2732111"/>
            <a:ext cx="1623115" cy="65239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4" descr="https://autoimage.capitalone.com/cms/Auto/assets/images/1347-006-Honda-Clarity-Fuel-Cell.jpg">
            <a:extLst>
              <a:ext uri="{FF2B5EF4-FFF2-40B4-BE49-F238E27FC236}">
                <a16:creationId xmlns:a16="http://schemas.microsoft.com/office/drawing/2014/main" id="{3266A148-F7AA-3C38-3695-C70797F20883}"/>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2679" t="42534" r="33360" b="15656"/>
          <a:stretch/>
        </p:blipFill>
        <p:spPr bwMode="auto">
          <a:xfrm>
            <a:off x="818735" y="3698053"/>
            <a:ext cx="1684563" cy="87017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6" descr="https://autoimage.capitalone.com/cms/Auto/assets/images/1347-004-Hyundai-Sonata-Limited.jpg">
            <a:extLst>
              <a:ext uri="{FF2B5EF4-FFF2-40B4-BE49-F238E27FC236}">
                <a16:creationId xmlns:a16="http://schemas.microsoft.com/office/drawing/2014/main" id="{13AF39E2-EE88-5C42-678F-C708372BA868}"/>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3997" t="51988" r="30542" b="23711"/>
          <a:stretch/>
        </p:blipFill>
        <p:spPr bwMode="auto">
          <a:xfrm>
            <a:off x="2679894" y="3676672"/>
            <a:ext cx="1951914" cy="89177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8" descr="https://autoimage.capitalone.com/cms/Auto/assets/images/1347-007-Kia-Stinger-GT.jpg">
            <a:extLst>
              <a:ext uri="{FF2B5EF4-FFF2-40B4-BE49-F238E27FC236}">
                <a16:creationId xmlns:a16="http://schemas.microsoft.com/office/drawing/2014/main" id="{BFD40221-86A5-AACF-9525-5AC5E81FF0BC}"/>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2427" t="34087" r="19469" b="31269"/>
          <a:stretch/>
        </p:blipFill>
        <p:spPr bwMode="auto">
          <a:xfrm>
            <a:off x="4808404" y="3723917"/>
            <a:ext cx="1927229" cy="76605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CA8C4F81-0F58-84CA-2A90-F5EA7B227B3E}"/>
              </a:ext>
            </a:extLst>
          </p:cNvPr>
          <p:cNvPicPr>
            <a:picLocks noChangeAspect="1"/>
          </p:cNvPicPr>
          <p:nvPr/>
        </p:nvPicPr>
        <p:blipFill>
          <a:blip r:embed="rId12"/>
          <a:stretch>
            <a:fillRect/>
          </a:stretch>
        </p:blipFill>
        <p:spPr>
          <a:xfrm>
            <a:off x="7368695" y="1497694"/>
            <a:ext cx="3726920" cy="1160171"/>
          </a:xfrm>
          <a:prstGeom prst="rect">
            <a:avLst/>
          </a:prstGeom>
        </p:spPr>
      </p:pic>
      <p:pic>
        <p:nvPicPr>
          <p:cNvPr id="23" name="Picture 20" descr="vehicle counting and detection system">
            <a:extLst>
              <a:ext uri="{FF2B5EF4-FFF2-40B4-BE49-F238E27FC236}">
                <a16:creationId xmlns:a16="http://schemas.microsoft.com/office/drawing/2014/main" id="{290B4945-8921-7092-6A83-9E8DCBC56E7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11428" y="2635343"/>
            <a:ext cx="3045084" cy="2036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73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91878" y="5711319"/>
            <a:ext cx="11808244" cy="12679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vi-VN" sz="2400" b="1" dirty="0">
                <a:latin typeface="Calibri body"/>
                <a:cs typeface="Calibri Light" panose="020F0302020204030204" pitchFamily="34" charset="0"/>
              </a:rPr>
              <a:t>Ở Việt Nam, đã có những ứng dụng xử lý ảnh để </a:t>
            </a:r>
            <a:r>
              <a:rPr lang="vi-VN" sz="2400" b="1" dirty="0">
                <a:solidFill>
                  <a:srgbClr val="0070C0"/>
                </a:solidFill>
                <a:latin typeface="Calibri body"/>
                <a:cs typeface="Calibri Light" panose="020F0302020204030204" pitchFamily="34" charset="0"/>
              </a:rPr>
              <a:t>nhận dạng xe </a:t>
            </a:r>
            <a:r>
              <a:rPr lang="vi-VN" sz="2400" b="1" dirty="0">
                <a:latin typeface="Calibri body"/>
                <a:cs typeface="Calibri Light" panose="020F0302020204030204" pitchFamily="34" charset="0"/>
              </a:rPr>
              <a:t>và </a:t>
            </a:r>
            <a:r>
              <a:rPr lang="vi-VN" sz="2400" b="1" dirty="0">
                <a:solidFill>
                  <a:srgbClr val="0070C0"/>
                </a:solidFill>
                <a:latin typeface="Calibri body"/>
                <a:cs typeface="Calibri Light" panose="020F0302020204030204" pitchFamily="34" charset="0"/>
              </a:rPr>
              <a:t>đếm số lượng </a:t>
            </a:r>
            <a:r>
              <a:rPr lang="vi-VN" sz="2400" b="1" dirty="0">
                <a:latin typeface="Calibri body"/>
                <a:cs typeface="Calibri Light" panose="020F0302020204030204" pitchFamily="34" charset="0"/>
              </a:rPr>
              <a:t>các phương tiện, cũng có những nghiên cứu tạo ra hệ thống </a:t>
            </a:r>
            <a:r>
              <a:rPr lang="vi-VN" sz="2400" b="1" dirty="0">
                <a:solidFill>
                  <a:srgbClr val="0070C0"/>
                </a:solidFill>
                <a:latin typeface="Calibri body"/>
                <a:cs typeface="Calibri Light" panose="020F0302020204030204" pitchFamily="34" charset="0"/>
              </a:rPr>
              <a:t>nhận dạng làn đường </a:t>
            </a:r>
            <a:r>
              <a:rPr lang="vi-VN" sz="2400" b="1" dirty="0">
                <a:latin typeface="Calibri body"/>
                <a:cs typeface="Calibri Light" panose="020F0302020204030204" pitchFamily="34" charset="0"/>
              </a:rPr>
              <a:t>để </a:t>
            </a:r>
            <a:r>
              <a:rPr lang="vi-VN" sz="2400" b="1" dirty="0">
                <a:solidFill>
                  <a:srgbClr val="0070C0"/>
                </a:solidFill>
                <a:latin typeface="Calibri body"/>
                <a:cs typeface="Calibri Light" panose="020F0302020204030204" pitchFamily="34" charset="0"/>
              </a:rPr>
              <a:t>tránh lệch làn đường</a:t>
            </a:r>
            <a:r>
              <a:rPr lang="vi-VN" sz="2400" b="1" dirty="0">
                <a:latin typeface="Calibri body"/>
                <a:cs typeface="Calibri Light" panose="020F0302020204030204" pitchFamily="34" charset="0"/>
              </a:rPr>
              <a:t> dành cho xe chạy tự động.</a:t>
            </a:r>
          </a:p>
        </p:txBody>
      </p:sp>
      <p:sp>
        <p:nvSpPr>
          <p:cNvPr id="8" name="Rounded Rectangle 7"/>
          <p:cNvSpPr/>
          <p:nvPr/>
        </p:nvSpPr>
        <p:spPr>
          <a:xfrm>
            <a:off x="912293" y="102798"/>
            <a:ext cx="11104315" cy="56240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000" b="1" dirty="0">
                <a:solidFill>
                  <a:prstClr val="black"/>
                </a:solidFill>
                <a:latin typeface="Calibri body"/>
                <a:ea typeface="+mj-ea"/>
                <a:cs typeface="+mj-cs"/>
              </a:rPr>
              <a:t>Một số nghiên cứu về việc ứng dụng xử lý ảnh ở phạm vi trong nước </a:t>
            </a:r>
          </a:p>
        </p:txBody>
      </p:sp>
      <p:pic>
        <p:nvPicPr>
          <p:cNvPr id="3" name="Graphic 2" descr="Back with solid fill">
            <a:extLst>
              <a:ext uri="{FF2B5EF4-FFF2-40B4-BE49-F238E27FC236}">
                <a16:creationId xmlns:a16="http://schemas.microsoft.com/office/drawing/2014/main" id="{5573A484-474D-F1DB-2B6F-015A41DEB27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69" y="-23544"/>
            <a:ext cx="914400" cy="914400"/>
          </a:xfrm>
          <a:prstGeom prst="rect">
            <a:avLst/>
          </a:prstGeom>
        </p:spPr>
      </p:pic>
      <p:sp>
        <p:nvSpPr>
          <p:cNvPr id="25" name="Rectangle 24">
            <a:extLst>
              <a:ext uri="{FF2B5EF4-FFF2-40B4-BE49-F238E27FC236}">
                <a16:creationId xmlns:a16="http://schemas.microsoft.com/office/drawing/2014/main" id="{A35E9CFB-8E8C-D756-41AE-31FD7728544A}"/>
              </a:ext>
            </a:extLst>
          </p:cNvPr>
          <p:cNvSpPr/>
          <p:nvPr/>
        </p:nvSpPr>
        <p:spPr>
          <a:xfrm>
            <a:off x="390656" y="3748307"/>
            <a:ext cx="6205424" cy="20007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body"/>
            </a:endParaRPr>
          </a:p>
        </p:txBody>
      </p:sp>
      <p:pic>
        <p:nvPicPr>
          <p:cNvPr id="31" name="Picture 30">
            <a:extLst>
              <a:ext uri="{FF2B5EF4-FFF2-40B4-BE49-F238E27FC236}">
                <a16:creationId xmlns:a16="http://schemas.microsoft.com/office/drawing/2014/main" id="{83492488-BAD5-DC01-3E07-6934C20FCCCF}"/>
              </a:ext>
            </a:extLst>
          </p:cNvPr>
          <p:cNvPicPr>
            <a:picLocks noChangeAspect="1"/>
          </p:cNvPicPr>
          <p:nvPr/>
        </p:nvPicPr>
        <p:blipFill rotWithShape="1">
          <a:blip r:embed="rId4"/>
          <a:srcRect b="66187"/>
          <a:stretch/>
        </p:blipFill>
        <p:spPr>
          <a:xfrm>
            <a:off x="792487" y="779817"/>
            <a:ext cx="5246423" cy="320076"/>
          </a:xfrm>
          <a:prstGeom prst="rect">
            <a:avLst/>
          </a:prstGeom>
        </p:spPr>
      </p:pic>
      <p:pic>
        <p:nvPicPr>
          <p:cNvPr id="33" name="Picture 32">
            <a:extLst>
              <a:ext uri="{FF2B5EF4-FFF2-40B4-BE49-F238E27FC236}">
                <a16:creationId xmlns:a16="http://schemas.microsoft.com/office/drawing/2014/main" id="{043A630E-E4DF-E659-54F6-5786EF4B8D83}"/>
              </a:ext>
            </a:extLst>
          </p:cNvPr>
          <p:cNvPicPr>
            <a:picLocks noChangeAspect="1"/>
          </p:cNvPicPr>
          <p:nvPr/>
        </p:nvPicPr>
        <p:blipFill>
          <a:blip r:embed="rId5"/>
          <a:stretch>
            <a:fillRect/>
          </a:stretch>
        </p:blipFill>
        <p:spPr>
          <a:xfrm>
            <a:off x="1658090" y="1524111"/>
            <a:ext cx="3515216" cy="2152950"/>
          </a:xfrm>
          <a:prstGeom prst="rect">
            <a:avLst/>
          </a:prstGeom>
        </p:spPr>
      </p:pic>
      <p:pic>
        <p:nvPicPr>
          <p:cNvPr id="35" name="Picture 34">
            <a:extLst>
              <a:ext uri="{FF2B5EF4-FFF2-40B4-BE49-F238E27FC236}">
                <a16:creationId xmlns:a16="http://schemas.microsoft.com/office/drawing/2014/main" id="{61621233-2A4F-2DA1-D670-DDE5467C51E9}"/>
              </a:ext>
            </a:extLst>
          </p:cNvPr>
          <p:cNvPicPr>
            <a:picLocks noChangeAspect="1"/>
          </p:cNvPicPr>
          <p:nvPr/>
        </p:nvPicPr>
        <p:blipFill rotWithShape="1">
          <a:blip r:embed="rId6"/>
          <a:srcRect l="8507" r="4396"/>
          <a:stretch/>
        </p:blipFill>
        <p:spPr>
          <a:xfrm>
            <a:off x="6805475" y="847736"/>
            <a:ext cx="4002157" cy="1278813"/>
          </a:xfrm>
          <a:prstGeom prst="rect">
            <a:avLst/>
          </a:prstGeom>
        </p:spPr>
      </p:pic>
      <p:pic>
        <p:nvPicPr>
          <p:cNvPr id="37" name="Picture 36">
            <a:extLst>
              <a:ext uri="{FF2B5EF4-FFF2-40B4-BE49-F238E27FC236}">
                <a16:creationId xmlns:a16="http://schemas.microsoft.com/office/drawing/2014/main" id="{CBC160AF-39D2-23C2-B257-8286D072BEDB}"/>
              </a:ext>
            </a:extLst>
          </p:cNvPr>
          <p:cNvPicPr>
            <a:picLocks noChangeAspect="1"/>
          </p:cNvPicPr>
          <p:nvPr/>
        </p:nvPicPr>
        <p:blipFill>
          <a:blip r:embed="rId7"/>
          <a:stretch>
            <a:fillRect/>
          </a:stretch>
        </p:blipFill>
        <p:spPr>
          <a:xfrm>
            <a:off x="6697182" y="2212562"/>
            <a:ext cx="2087461" cy="3124092"/>
          </a:xfrm>
          <a:prstGeom prst="rect">
            <a:avLst/>
          </a:prstGeom>
        </p:spPr>
      </p:pic>
      <p:pic>
        <p:nvPicPr>
          <p:cNvPr id="39" name="Picture 38">
            <a:extLst>
              <a:ext uri="{FF2B5EF4-FFF2-40B4-BE49-F238E27FC236}">
                <a16:creationId xmlns:a16="http://schemas.microsoft.com/office/drawing/2014/main" id="{670429EA-01B7-DCDF-AAEE-7C2044735BDF}"/>
              </a:ext>
            </a:extLst>
          </p:cNvPr>
          <p:cNvPicPr>
            <a:picLocks noChangeAspect="1"/>
          </p:cNvPicPr>
          <p:nvPr/>
        </p:nvPicPr>
        <p:blipFill>
          <a:blip r:embed="rId8"/>
          <a:stretch>
            <a:fillRect/>
          </a:stretch>
        </p:blipFill>
        <p:spPr>
          <a:xfrm>
            <a:off x="8806553" y="2231395"/>
            <a:ext cx="3056552" cy="2891332"/>
          </a:xfrm>
          <a:prstGeom prst="rect">
            <a:avLst/>
          </a:prstGeom>
        </p:spPr>
      </p:pic>
      <p:sp>
        <p:nvSpPr>
          <p:cNvPr id="6" name="Rectangle 5">
            <a:extLst>
              <a:ext uri="{FF2B5EF4-FFF2-40B4-BE49-F238E27FC236}">
                <a16:creationId xmlns:a16="http://schemas.microsoft.com/office/drawing/2014/main" id="{56BD1880-AAA5-399A-61DB-55587C0A0950}"/>
              </a:ext>
            </a:extLst>
          </p:cNvPr>
          <p:cNvSpPr/>
          <p:nvPr/>
        </p:nvSpPr>
        <p:spPr>
          <a:xfrm>
            <a:off x="6658373" y="771910"/>
            <a:ext cx="5180701" cy="49771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body"/>
            </a:endParaRPr>
          </a:p>
        </p:txBody>
      </p:sp>
      <p:pic>
        <p:nvPicPr>
          <p:cNvPr id="40" name="Picture 39">
            <a:extLst>
              <a:ext uri="{FF2B5EF4-FFF2-40B4-BE49-F238E27FC236}">
                <a16:creationId xmlns:a16="http://schemas.microsoft.com/office/drawing/2014/main" id="{754C0B1D-38BC-9FF3-D9CF-BA92E9FBF452}"/>
              </a:ext>
            </a:extLst>
          </p:cNvPr>
          <p:cNvPicPr>
            <a:picLocks noChangeAspect="1"/>
          </p:cNvPicPr>
          <p:nvPr/>
        </p:nvPicPr>
        <p:blipFill rotWithShape="1">
          <a:blip r:embed="rId4"/>
          <a:srcRect t="57292"/>
          <a:stretch/>
        </p:blipFill>
        <p:spPr>
          <a:xfrm>
            <a:off x="792487" y="1083611"/>
            <a:ext cx="5246423" cy="404272"/>
          </a:xfrm>
          <a:prstGeom prst="rect">
            <a:avLst/>
          </a:prstGeom>
        </p:spPr>
      </p:pic>
      <p:pic>
        <p:nvPicPr>
          <p:cNvPr id="42" name="Picture 41">
            <a:extLst>
              <a:ext uri="{FF2B5EF4-FFF2-40B4-BE49-F238E27FC236}">
                <a16:creationId xmlns:a16="http://schemas.microsoft.com/office/drawing/2014/main" id="{CBA0FDF2-0009-C718-FFEB-F40D8FCD6AB2}"/>
              </a:ext>
            </a:extLst>
          </p:cNvPr>
          <p:cNvPicPr>
            <a:picLocks noChangeAspect="1"/>
          </p:cNvPicPr>
          <p:nvPr/>
        </p:nvPicPr>
        <p:blipFill>
          <a:blip r:embed="rId9"/>
          <a:stretch>
            <a:fillRect/>
          </a:stretch>
        </p:blipFill>
        <p:spPr>
          <a:xfrm>
            <a:off x="429702" y="3787048"/>
            <a:ext cx="3255369" cy="1226661"/>
          </a:xfrm>
          <a:prstGeom prst="rect">
            <a:avLst/>
          </a:prstGeom>
        </p:spPr>
      </p:pic>
      <p:pic>
        <p:nvPicPr>
          <p:cNvPr id="44" name="Picture 43">
            <a:extLst>
              <a:ext uri="{FF2B5EF4-FFF2-40B4-BE49-F238E27FC236}">
                <a16:creationId xmlns:a16="http://schemas.microsoft.com/office/drawing/2014/main" id="{7A1F07FB-CF41-A3BC-468C-189EBC19387C}"/>
              </a:ext>
            </a:extLst>
          </p:cNvPr>
          <p:cNvPicPr>
            <a:picLocks noChangeAspect="1"/>
          </p:cNvPicPr>
          <p:nvPr/>
        </p:nvPicPr>
        <p:blipFill>
          <a:blip r:embed="rId10"/>
          <a:stretch>
            <a:fillRect/>
          </a:stretch>
        </p:blipFill>
        <p:spPr>
          <a:xfrm>
            <a:off x="3561598" y="3862372"/>
            <a:ext cx="3013645" cy="1844742"/>
          </a:xfrm>
          <a:prstGeom prst="rect">
            <a:avLst/>
          </a:prstGeom>
        </p:spPr>
      </p:pic>
      <p:pic>
        <p:nvPicPr>
          <p:cNvPr id="46" name="Picture 45">
            <a:extLst>
              <a:ext uri="{FF2B5EF4-FFF2-40B4-BE49-F238E27FC236}">
                <a16:creationId xmlns:a16="http://schemas.microsoft.com/office/drawing/2014/main" id="{9A4C9C9A-1E2F-E351-26DA-4962811F1253}"/>
              </a:ext>
            </a:extLst>
          </p:cNvPr>
          <p:cNvPicPr>
            <a:picLocks noChangeAspect="1"/>
          </p:cNvPicPr>
          <p:nvPr/>
        </p:nvPicPr>
        <p:blipFill>
          <a:blip r:embed="rId11"/>
          <a:stretch>
            <a:fillRect/>
          </a:stretch>
        </p:blipFill>
        <p:spPr>
          <a:xfrm>
            <a:off x="955177" y="5336654"/>
            <a:ext cx="2160585" cy="228768"/>
          </a:xfrm>
          <a:prstGeom prst="rect">
            <a:avLst/>
          </a:prstGeom>
        </p:spPr>
      </p:pic>
      <p:sp>
        <p:nvSpPr>
          <p:cNvPr id="5" name="Rectangle 4">
            <a:extLst>
              <a:ext uri="{FF2B5EF4-FFF2-40B4-BE49-F238E27FC236}">
                <a16:creationId xmlns:a16="http://schemas.microsoft.com/office/drawing/2014/main" id="{3961AD08-59E4-A8D0-FCF1-960C2687E0E4}"/>
              </a:ext>
            </a:extLst>
          </p:cNvPr>
          <p:cNvSpPr/>
          <p:nvPr/>
        </p:nvSpPr>
        <p:spPr>
          <a:xfrm>
            <a:off x="390656" y="771910"/>
            <a:ext cx="6204181" cy="2931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body"/>
            </a:endParaRPr>
          </a:p>
        </p:txBody>
      </p:sp>
    </p:spTree>
    <p:extLst>
      <p:ext uri="{BB962C8B-B14F-4D97-AF65-F5344CB8AC3E}">
        <p14:creationId xmlns:p14="http://schemas.microsoft.com/office/powerpoint/2010/main" val="3290316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94601" y="4373218"/>
            <a:ext cx="11344473" cy="24847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Tx/>
              <a:buChar char="-"/>
            </a:pPr>
            <a:r>
              <a:rPr lang="vi-VN" sz="2400" b="1" dirty="0">
                <a:latin typeface="Calibri body"/>
                <a:cs typeface="Calibri Light" panose="020F0302020204030204" pitchFamily="34" charset="0"/>
              </a:rPr>
              <a:t>Các nghiên cứu chủ yếu </a:t>
            </a:r>
            <a:r>
              <a:rPr lang="vi-VN" sz="2400" b="1" dirty="0">
                <a:solidFill>
                  <a:srgbClr val="0070C0"/>
                </a:solidFill>
                <a:latin typeface="Calibri body"/>
                <a:cs typeface="Calibri Light" panose="020F0302020204030204" pitchFamily="34" charset="0"/>
              </a:rPr>
              <a:t>mang tính chất học thuật </a:t>
            </a:r>
            <a:r>
              <a:rPr lang="vi-VN" sz="2400" b="1" dirty="0">
                <a:latin typeface="Calibri body"/>
                <a:cs typeface="Calibri Light" panose="020F0302020204030204" pitchFamily="34" charset="0"/>
              </a:rPr>
              <a:t>trong các hội nghị hay những tạp chí khoa học.</a:t>
            </a:r>
          </a:p>
          <a:p>
            <a:pPr marL="342900" indent="-342900">
              <a:buFontTx/>
              <a:buChar char="-"/>
            </a:pPr>
            <a:r>
              <a:rPr lang="vi-VN" sz="2400" b="1" dirty="0">
                <a:solidFill>
                  <a:srgbClr val="0070C0"/>
                </a:solidFill>
                <a:latin typeface="Calibri body"/>
                <a:cs typeface="Calibri Light" panose="020F0302020204030204" pitchFamily="34" charset="0"/>
              </a:rPr>
              <a:t>Chưa có tính thực tế cao </a:t>
            </a:r>
            <a:r>
              <a:rPr lang="vi-VN" sz="2400" b="1" dirty="0">
                <a:latin typeface="Calibri body"/>
                <a:cs typeface="Calibri Light" panose="020F0302020204030204" pitchFamily="34" charset="0"/>
              </a:rPr>
              <a:t>và </a:t>
            </a:r>
            <a:r>
              <a:rPr lang="vi-VN" sz="2400" b="1" dirty="0">
                <a:solidFill>
                  <a:srgbClr val="0070C0"/>
                </a:solidFill>
                <a:latin typeface="Calibri body"/>
                <a:cs typeface="Calibri Light" panose="020F0302020204030204" pitchFamily="34" charset="0"/>
              </a:rPr>
              <a:t>chưa tạo ra sản phẩm </a:t>
            </a:r>
            <a:r>
              <a:rPr lang="vi-VN" sz="2400" b="1" dirty="0">
                <a:latin typeface="Calibri body"/>
                <a:cs typeface="Calibri Light" panose="020F0302020204030204" pitchFamily="34" charset="0"/>
              </a:rPr>
              <a:t>ưu việt trên thị trường.</a:t>
            </a:r>
          </a:p>
          <a:p>
            <a:pPr marL="342900" indent="-342900">
              <a:buFontTx/>
              <a:buChar char="-"/>
            </a:pPr>
            <a:r>
              <a:rPr lang="vi-VN" sz="2400" b="1" dirty="0">
                <a:solidFill>
                  <a:srgbClr val="0070C0"/>
                </a:solidFill>
                <a:latin typeface="Calibri body"/>
                <a:cs typeface="Calibri Light" panose="020F0302020204030204" pitchFamily="34" charset="0"/>
              </a:rPr>
              <a:t>Chưa thực sự phát triển </a:t>
            </a:r>
            <a:r>
              <a:rPr lang="vi-VN" sz="2400" b="1" dirty="0">
                <a:latin typeface="Calibri body"/>
                <a:cs typeface="Calibri Light" panose="020F0302020204030204" pitchFamily="34" charset="0"/>
              </a:rPr>
              <a:t>và</a:t>
            </a:r>
            <a:r>
              <a:rPr lang="vi-VN" sz="2400" b="1" dirty="0">
                <a:solidFill>
                  <a:srgbClr val="0070C0"/>
                </a:solidFill>
                <a:latin typeface="Calibri body"/>
                <a:cs typeface="Calibri Light" panose="020F0302020204030204" pitchFamily="34" charset="0"/>
              </a:rPr>
              <a:t> chưa được đầu tư nghiên cứu nhiều </a:t>
            </a:r>
            <a:r>
              <a:rPr lang="vi-VN" sz="2400" b="1" dirty="0">
                <a:latin typeface="Calibri body"/>
                <a:cs typeface="Calibri Light" panose="020F0302020204030204" pitchFamily="34" charset="0"/>
              </a:rPr>
              <a:t>so với các phương pháp cảnh báo va chạm khác trên thị trường.</a:t>
            </a:r>
          </a:p>
          <a:p>
            <a:pPr marL="342900" indent="-342900">
              <a:buFontTx/>
              <a:buChar char="-"/>
            </a:pPr>
            <a:r>
              <a:rPr lang="vi-VN" sz="2400" b="1" dirty="0">
                <a:latin typeface="Calibri body"/>
                <a:cs typeface="Calibri Light" panose="020F0302020204030204" pitchFamily="34" charset="0"/>
              </a:rPr>
              <a:t>Giao thông Việt Nam còn khá hỗn tạp ở các giờ cao điểm không khả thi cho việc áp dụng các hệ thống này.</a:t>
            </a:r>
          </a:p>
        </p:txBody>
      </p:sp>
      <p:sp>
        <p:nvSpPr>
          <p:cNvPr id="8" name="Rounded Rectangle 7"/>
          <p:cNvSpPr/>
          <p:nvPr/>
        </p:nvSpPr>
        <p:spPr>
          <a:xfrm>
            <a:off x="1171074" y="102797"/>
            <a:ext cx="10668000" cy="9144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000" b="1" dirty="0">
                <a:solidFill>
                  <a:prstClr val="black"/>
                </a:solidFill>
                <a:latin typeface="Calibri body"/>
                <a:ea typeface="+mj-ea"/>
                <a:cs typeface="+mj-cs"/>
              </a:rPr>
              <a:t>Những vấn đề vẫn còn tồn tại ở Việt Nam</a:t>
            </a:r>
          </a:p>
        </p:txBody>
      </p:sp>
      <p:pic>
        <p:nvPicPr>
          <p:cNvPr id="3" name="Graphic 2" descr="Back with solid fill">
            <a:extLst>
              <a:ext uri="{FF2B5EF4-FFF2-40B4-BE49-F238E27FC236}">
                <a16:creationId xmlns:a16="http://schemas.microsoft.com/office/drawing/2014/main" id="{5573A484-474D-F1DB-2B6F-015A41DEB27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6674" y="122228"/>
            <a:ext cx="914400" cy="914400"/>
          </a:xfrm>
          <a:prstGeom prst="rect">
            <a:avLst/>
          </a:prstGeom>
        </p:spPr>
      </p:pic>
      <p:pic>
        <p:nvPicPr>
          <p:cNvPr id="1026" name="Picture 2" descr="Đại lộ Phạm Văn Đồng liên tục ún tắc giờ cao điểm">
            <a:extLst>
              <a:ext uri="{FF2B5EF4-FFF2-40B4-BE49-F238E27FC236}">
                <a16:creationId xmlns:a16="http://schemas.microsoft.com/office/drawing/2014/main" id="{9E81FDA2-F01B-03A6-EECF-441BE5CC15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2314" y="1205968"/>
            <a:ext cx="5260928" cy="30351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6975200-B714-0D42-90CE-225014F31886}"/>
              </a:ext>
            </a:extLst>
          </p:cNvPr>
          <p:cNvSpPr/>
          <p:nvPr/>
        </p:nvSpPr>
        <p:spPr>
          <a:xfrm>
            <a:off x="6412314" y="1200758"/>
            <a:ext cx="5260928" cy="30351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body"/>
            </a:endParaRPr>
          </a:p>
        </p:txBody>
      </p:sp>
      <p:pic>
        <p:nvPicPr>
          <p:cNvPr id="7" name="Picture 6">
            <a:extLst>
              <a:ext uri="{FF2B5EF4-FFF2-40B4-BE49-F238E27FC236}">
                <a16:creationId xmlns:a16="http://schemas.microsoft.com/office/drawing/2014/main" id="{68129A10-E406-612A-7486-3D9D4665F473}"/>
              </a:ext>
            </a:extLst>
          </p:cNvPr>
          <p:cNvPicPr>
            <a:picLocks noChangeAspect="1"/>
          </p:cNvPicPr>
          <p:nvPr/>
        </p:nvPicPr>
        <p:blipFill>
          <a:blip r:embed="rId5"/>
          <a:stretch>
            <a:fillRect/>
          </a:stretch>
        </p:blipFill>
        <p:spPr>
          <a:xfrm>
            <a:off x="625935" y="3009286"/>
            <a:ext cx="3255369" cy="122666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465C7EB9-511E-2A1E-92D4-9A4145187378}"/>
              </a:ext>
            </a:extLst>
          </p:cNvPr>
          <p:cNvPicPr>
            <a:picLocks noChangeAspect="1"/>
          </p:cNvPicPr>
          <p:nvPr/>
        </p:nvPicPr>
        <p:blipFill rotWithShape="1">
          <a:blip r:embed="rId6"/>
          <a:srcRect l="8507" r="4396"/>
          <a:stretch/>
        </p:blipFill>
        <p:spPr>
          <a:xfrm>
            <a:off x="2197559" y="1876296"/>
            <a:ext cx="4002157" cy="1278813"/>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835B9DBD-9096-2DFC-2112-194E9EF1802F}"/>
              </a:ext>
            </a:extLst>
          </p:cNvPr>
          <p:cNvPicPr>
            <a:picLocks noChangeAspect="1"/>
          </p:cNvPicPr>
          <p:nvPr/>
        </p:nvPicPr>
        <p:blipFill>
          <a:blip r:embed="rId7"/>
          <a:stretch>
            <a:fillRect/>
          </a:stretch>
        </p:blipFill>
        <p:spPr>
          <a:xfrm>
            <a:off x="625935" y="1205969"/>
            <a:ext cx="4680527" cy="670327"/>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4705051A-4793-69F9-BF10-9FFCA3A53409}"/>
              </a:ext>
            </a:extLst>
          </p:cNvPr>
          <p:cNvSpPr/>
          <p:nvPr/>
        </p:nvSpPr>
        <p:spPr>
          <a:xfrm>
            <a:off x="625934" y="1205969"/>
            <a:ext cx="5573781" cy="3029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body"/>
            </a:endParaRPr>
          </a:p>
        </p:txBody>
      </p:sp>
    </p:spTree>
    <p:extLst>
      <p:ext uri="{BB962C8B-B14F-4D97-AF65-F5344CB8AC3E}">
        <p14:creationId xmlns:p14="http://schemas.microsoft.com/office/powerpoint/2010/main" val="140980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1369855" y="102797"/>
            <a:ext cx="10133030" cy="9144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000" b="1" dirty="0">
                <a:solidFill>
                  <a:prstClr val="black"/>
                </a:solidFill>
                <a:latin typeface="Calibri body"/>
                <a:ea typeface="+mj-ea"/>
                <a:cs typeface="+mj-cs"/>
              </a:rPr>
              <a:t>Mục tiêu nghiên cứu của đề tài được thực hiện bằng nhiều phương pháp nghiên cứu</a:t>
            </a:r>
          </a:p>
        </p:txBody>
      </p:sp>
      <p:pic>
        <p:nvPicPr>
          <p:cNvPr id="3" name="Graphic 2" descr="Back with solid fill">
            <a:extLst>
              <a:ext uri="{FF2B5EF4-FFF2-40B4-BE49-F238E27FC236}">
                <a16:creationId xmlns:a16="http://schemas.microsoft.com/office/drawing/2014/main" id="{5573A484-474D-F1DB-2B6F-015A41DEB27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5455" y="122228"/>
            <a:ext cx="914400" cy="914400"/>
          </a:xfrm>
          <a:prstGeom prst="rect">
            <a:avLst/>
          </a:prstGeom>
        </p:spPr>
      </p:pic>
      <p:graphicFrame>
        <p:nvGraphicFramePr>
          <p:cNvPr id="7" name="Table 6">
            <a:extLst>
              <a:ext uri="{FF2B5EF4-FFF2-40B4-BE49-F238E27FC236}">
                <a16:creationId xmlns:a16="http://schemas.microsoft.com/office/drawing/2014/main" id="{AE9E1568-FCA0-F234-5E44-FA8F384F8FDE}"/>
              </a:ext>
            </a:extLst>
          </p:cNvPr>
          <p:cNvGraphicFramePr>
            <a:graphicFrameLocks noGrp="1"/>
          </p:cNvGraphicFramePr>
          <p:nvPr>
            <p:extLst>
              <p:ext uri="{D42A27DB-BD31-4B8C-83A1-F6EECF244321}">
                <p14:modId xmlns:p14="http://schemas.microsoft.com/office/powerpoint/2010/main" val="2234785213"/>
              </p:ext>
            </p:extLst>
          </p:nvPr>
        </p:nvGraphicFramePr>
        <p:xfrm>
          <a:off x="912655" y="2878173"/>
          <a:ext cx="10349948" cy="3657600"/>
        </p:xfrm>
        <a:graphic>
          <a:graphicData uri="http://schemas.openxmlformats.org/drawingml/2006/table">
            <a:tbl>
              <a:tblPr firstRow="1" firstCol="1" bandRow="1"/>
              <a:tblGrid>
                <a:gridCol w="5174974">
                  <a:extLst>
                    <a:ext uri="{9D8B030D-6E8A-4147-A177-3AD203B41FA5}">
                      <a16:colId xmlns:a16="http://schemas.microsoft.com/office/drawing/2014/main" val="1778677059"/>
                    </a:ext>
                  </a:extLst>
                </a:gridCol>
                <a:gridCol w="5174974">
                  <a:extLst>
                    <a:ext uri="{9D8B030D-6E8A-4147-A177-3AD203B41FA5}">
                      <a16:colId xmlns:a16="http://schemas.microsoft.com/office/drawing/2014/main" val="3002531466"/>
                    </a:ext>
                  </a:extLst>
                </a:gridCol>
              </a:tblGrid>
              <a:tr h="0">
                <a:tc>
                  <a:txBody>
                    <a:bodyPr/>
                    <a:lstStyle/>
                    <a:p>
                      <a:pPr marL="0" marR="0" algn="ctr">
                        <a:spcBef>
                          <a:spcPts val="1200"/>
                        </a:spcBef>
                        <a:spcAft>
                          <a:spcPts val="0"/>
                        </a:spcAft>
                      </a:pPr>
                      <a:r>
                        <a:rPr lang="en-US" sz="2400" b="1" dirty="0" err="1">
                          <a:solidFill>
                            <a:srgbClr val="FFFFFF"/>
                          </a:solidFill>
                          <a:effectLst/>
                          <a:latin typeface="+mj-lt"/>
                          <a:ea typeface="Times New Roman" panose="02020603050405020304" pitchFamily="18" charset="0"/>
                          <a:cs typeface="Times New Roman" panose="02020603050405020304" pitchFamily="18" charset="0"/>
                        </a:rPr>
                        <a:t>Mục</a:t>
                      </a:r>
                      <a:r>
                        <a:rPr lang="en-US" sz="2400" b="1" dirty="0">
                          <a:solidFill>
                            <a:srgbClr val="FFFFFF"/>
                          </a:solidFill>
                          <a:effectLst/>
                          <a:latin typeface="+mj-lt"/>
                          <a:ea typeface="Times New Roman" panose="02020603050405020304" pitchFamily="18" charset="0"/>
                          <a:cs typeface="Times New Roman" panose="02020603050405020304" pitchFamily="18" charset="0"/>
                        </a:rPr>
                        <a:t> </a:t>
                      </a:r>
                      <a:r>
                        <a:rPr lang="en-US" sz="2400" b="1" dirty="0" err="1">
                          <a:solidFill>
                            <a:srgbClr val="FFFFFF"/>
                          </a:solidFill>
                          <a:effectLst/>
                          <a:latin typeface="+mj-lt"/>
                          <a:ea typeface="Times New Roman" panose="02020603050405020304" pitchFamily="18" charset="0"/>
                          <a:cs typeface="Times New Roman" panose="02020603050405020304" pitchFamily="18" charset="0"/>
                        </a:rPr>
                        <a:t>tiêu</a:t>
                      </a:r>
                      <a:r>
                        <a:rPr lang="en-US" sz="2400" b="1" dirty="0">
                          <a:solidFill>
                            <a:srgbClr val="FFFFFF"/>
                          </a:solidFill>
                          <a:effectLst/>
                          <a:latin typeface="+mj-lt"/>
                          <a:ea typeface="Times New Roman" panose="02020603050405020304" pitchFamily="18" charset="0"/>
                          <a:cs typeface="Times New Roman" panose="02020603050405020304" pitchFamily="18" charset="0"/>
                        </a:rPr>
                        <a:t> </a:t>
                      </a:r>
                      <a:r>
                        <a:rPr lang="en-US" sz="2400" b="1" dirty="0" err="1">
                          <a:solidFill>
                            <a:srgbClr val="FFFFFF"/>
                          </a:solidFill>
                          <a:effectLst/>
                          <a:latin typeface="+mj-lt"/>
                          <a:ea typeface="Times New Roman" panose="02020603050405020304" pitchFamily="18" charset="0"/>
                          <a:cs typeface="Times New Roman" panose="02020603050405020304" pitchFamily="18" charset="0"/>
                        </a:rPr>
                        <a:t>cụ</a:t>
                      </a:r>
                      <a:r>
                        <a:rPr lang="en-US" sz="2400" b="1" dirty="0">
                          <a:solidFill>
                            <a:srgbClr val="FFFFFF"/>
                          </a:solidFill>
                          <a:effectLst/>
                          <a:latin typeface="+mj-lt"/>
                          <a:ea typeface="Times New Roman" panose="02020603050405020304" pitchFamily="18" charset="0"/>
                          <a:cs typeface="Times New Roman" panose="02020603050405020304" pitchFamily="18" charset="0"/>
                        </a:rPr>
                        <a:t> </a:t>
                      </a:r>
                      <a:r>
                        <a:rPr lang="en-US" sz="2400" b="1" dirty="0" err="1">
                          <a:solidFill>
                            <a:srgbClr val="FFFFFF"/>
                          </a:solidFill>
                          <a:effectLst/>
                          <a:latin typeface="+mj-lt"/>
                          <a:ea typeface="Times New Roman" panose="02020603050405020304" pitchFamily="18" charset="0"/>
                          <a:cs typeface="Times New Roman" panose="02020603050405020304" pitchFamily="18" charset="0"/>
                        </a:rPr>
                        <a:t>thể</a:t>
                      </a:r>
                      <a:endParaRPr lang="en-US" sz="2400" dirty="0">
                        <a:effectLst/>
                        <a:latin typeface="+mj-lt"/>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spcBef>
                          <a:spcPts val="1200"/>
                        </a:spcBef>
                        <a:spcAft>
                          <a:spcPts val="0"/>
                        </a:spcAft>
                      </a:pPr>
                      <a:r>
                        <a:rPr lang="en-US" sz="2400" b="1" dirty="0" err="1">
                          <a:solidFill>
                            <a:srgbClr val="FFFFFF"/>
                          </a:solidFill>
                          <a:effectLst/>
                          <a:latin typeface="+mj-lt"/>
                          <a:ea typeface="Times New Roman" panose="02020603050405020304" pitchFamily="18" charset="0"/>
                          <a:cs typeface="Times New Roman" panose="02020603050405020304" pitchFamily="18" charset="0"/>
                        </a:rPr>
                        <a:t>Phương</a:t>
                      </a:r>
                      <a:r>
                        <a:rPr lang="en-US" sz="2400" b="1" dirty="0">
                          <a:solidFill>
                            <a:srgbClr val="FFFFFF"/>
                          </a:solidFill>
                          <a:effectLst/>
                          <a:latin typeface="+mj-lt"/>
                          <a:ea typeface="Times New Roman" panose="02020603050405020304" pitchFamily="18" charset="0"/>
                          <a:cs typeface="Times New Roman" panose="02020603050405020304" pitchFamily="18" charset="0"/>
                        </a:rPr>
                        <a:t> </a:t>
                      </a:r>
                      <a:r>
                        <a:rPr lang="en-US" sz="2400" b="1" dirty="0" err="1">
                          <a:solidFill>
                            <a:srgbClr val="FFFFFF"/>
                          </a:solidFill>
                          <a:effectLst/>
                          <a:latin typeface="+mj-lt"/>
                          <a:ea typeface="Times New Roman" panose="02020603050405020304" pitchFamily="18" charset="0"/>
                          <a:cs typeface="Times New Roman" panose="02020603050405020304" pitchFamily="18" charset="0"/>
                        </a:rPr>
                        <a:t>pháp</a:t>
                      </a:r>
                      <a:r>
                        <a:rPr lang="en-US" sz="2400" b="1" dirty="0">
                          <a:solidFill>
                            <a:srgbClr val="FFFFFF"/>
                          </a:solidFill>
                          <a:effectLst/>
                          <a:latin typeface="+mj-lt"/>
                          <a:ea typeface="Times New Roman" panose="02020603050405020304" pitchFamily="18" charset="0"/>
                          <a:cs typeface="Times New Roman" panose="02020603050405020304" pitchFamily="18" charset="0"/>
                        </a:rPr>
                        <a:t> </a:t>
                      </a:r>
                      <a:r>
                        <a:rPr lang="en-US" sz="2400" b="1" dirty="0" err="1">
                          <a:solidFill>
                            <a:srgbClr val="FFFFFF"/>
                          </a:solidFill>
                          <a:effectLst/>
                          <a:latin typeface="+mj-lt"/>
                          <a:ea typeface="Times New Roman" panose="02020603050405020304" pitchFamily="18" charset="0"/>
                          <a:cs typeface="Times New Roman" panose="02020603050405020304" pitchFamily="18" charset="0"/>
                        </a:rPr>
                        <a:t>nghiên</a:t>
                      </a:r>
                      <a:r>
                        <a:rPr lang="en-US" sz="2400" b="1" dirty="0">
                          <a:solidFill>
                            <a:srgbClr val="FFFFFF"/>
                          </a:solidFill>
                          <a:effectLst/>
                          <a:latin typeface="+mj-lt"/>
                          <a:ea typeface="Times New Roman" panose="02020603050405020304" pitchFamily="18" charset="0"/>
                          <a:cs typeface="Times New Roman" panose="02020603050405020304" pitchFamily="18" charset="0"/>
                        </a:rPr>
                        <a:t> </a:t>
                      </a:r>
                      <a:r>
                        <a:rPr lang="en-US" sz="2400" b="1" dirty="0" err="1">
                          <a:solidFill>
                            <a:srgbClr val="FFFFFF"/>
                          </a:solidFill>
                          <a:effectLst/>
                          <a:latin typeface="+mj-lt"/>
                          <a:ea typeface="Times New Roman" panose="02020603050405020304" pitchFamily="18" charset="0"/>
                          <a:cs typeface="Times New Roman" panose="02020603050405020304" pitchFamily="18" charset="0"/>
                        </a:rPr>
                        <a:t>cứu</a:t>
                      </a:r>
                      <a:endParaRPr lang="en-US" sz="2400" dirty="0">
                        <a:effectLst/>
                        <a:latin typeface="+mj-lt"/>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2967644056"/>
                  </a:ext>
                </a:extLst>
              </a:tr>
              <a:tr h="153670">
                <a:tc>
                  <a:txBody>
                    <a:bodyPr/>
                    <a:lstStyle/>
                    <a:p>
                      <a:pPr marL="0" marR="0" algn="l">
                        <a:spcBef>
                          <a:spcPts val="1200"/>
                        </a:spcBef>
                        <a:spcAft>
                          <a:spcPts val="0"/>
                        </a:spcAft>
                      </a:pPr>
                      <a:r>
                        <a:rPr lang="en-US" sz="2400" dirty="0">
                          <a:solidFill>
                            <a:srgbClr val="000000"/>
                          </a:solidFill>
                          <a:effectLst/>
                          <a:latin typeface="+mj-lt"/>
                          <a:ea typeface="Times New Roman" panose="02020603050405020304" pitchFamily="18" charset="0"/>
                          <a:cs typeface="Times New Roman" panose="02020603050405020304" pitchFamily="18" charset="0"/>
                        </a:rPr>
                        <a:t>1. </a:t>
                      </a:r>
                      <a:r>
                        <a:rPr lang="en-US" sz="2400" dirty="0" err="1">
                          <a:solidFill>
                            <a:srgbClr val="000000"/>
                          </a:solidFill>
                          <a:effectLst/>
                          <a:latin typeface="+mj-lt"/>
                          <a:ea typeface="Times New Roman" panose="02020603050405020304" pitchFamily="18" charset="0"/>
                          <a:cs typeface="Times New Roman" panose="02020603050405020304" pitchFamily="18" charset="0"/>
                        </a:rPr>
                        <a:t>Nghiên</a:t>
                      </a:r>
                      <a:r>
                        <a:rPr lang="en-US" sz="2400" dirty="0">
                          <a:solidFill>
                            <a:srgbClr val="000000"/>
                          </a:solidFill>
                          <a:effectLst/>
                          <a:latin typeface="+mj-lt"/>
                          <a:ea typeface="Times New Roman" panose="02020603050405020304" pitchFamily="18" charset="0"/>
                          <a:cs typeface="Times New Roman" panose="02020603050405020304" pitchFamily="18" charset="0"/>
                        </a:rPr>
                        <a:t> </a:t>
                      </a:r>
                      <a:r>
                        <a:rPr lang="en-US" sz="2400" dirty="0" err="1">
                          <a:solidFill>
                            <a:srgbClr val="000000"/>
                          </a:solidFill>
                          <a:effectLst/>
                          <a:latin typeface="+mj-lt"/>
                          <a:ea typeface="Times New Roman" panose="02020603050405020304" pitchFamily="18" charset="0"/>
                          <a:cs typeface="Times New Roman" panose="02020603050405020304" pitchFamily="18" charset="0"/>
                        </a:rPr>
                        <a:t>cứu</a:t>
                      </a:r>
                      <a:r>
                        <a:rPr lang="en-US" sz="2400" dirty="0">
                          <a:solidFill>
                            <a:srgbClr val="000000"/>
                          </a:solidFill>
                          <a:effectLst/>
                          <a:latin typeface="+mj-lt"/>
                          <a:ea typeface="Times New Roman" panose="02020603050405020304" pitchFamily="18" charset="0"/>
                          <a:cs typeface="Times New Roman" panose="02020603050405020304" pitchFamily="18" charset="0"/>
                        </a:rPr>
                        <a:t> </a:t>
                      </a:r>
                      <a:r>
                        <a:rPr lang="en-US" sz="2400" dirty="0" err="1">
                          <a:solidFill>
                            <a:srgbClr val="000000"/>
                          </a:solidFill>
                          <a:effectLst/>
                          <a:latin typeface="+mj-lt"/>
                          <a:ea typeface="Times New Roman" panose="02020603050405020304" pitchFamily="18" charset="0"/>
                          <a:cs typeface="Times New Roman" panose="02020603050405020304" pitchFamily="18" charset="0"/>
                        </a:rPr>
                        <a:t>cơ</a:t>
                      </a:r>
                      <a:r>
                        <a:rPr lang="en-US" sz="2400" dirty="0">
                          <a:solidFill>
                            <a:srgbClr val="000000"/>
                          </a:solidFill>
                          <a:effectLst/>
                          <a:latin typeface="+mj-lt"/>
                          <a:ea typeface="Times New Roman" panose="02020603050405020304" pitchFamily="18" charset="0"/>
                          <a:cs typeface="Times New Roman" panose="02020603050405020304" pitchFamily="18" charset="0"/>
                        </a:rPr>
                        <a:t> </a:t>
                      </a:r>
                      <a:r>
                        <a:rPr lang="en-US" sz="2400" dirty="0" err="1">
                          <a:solidFill>
                            <a:srgbClr val="000000"/>
                          </a:solidFill>
                          <a:effectLst/>
                          <a:latin typeface="+mj-lt"/>
                          <a:ea typeface="Times New Roman" panose="02020603050405020304" pitchFamily="18" charset="0"/>
                          <a:cs typeface="Times New Roman" panose="02020603050405020304" pitchFamily="18" charset="0"/>
                        </a:rPr>
                        <a:t>sở</a:t>
                      </a:r>
                      <a:r>
                        <a:rPr lang="en-US" sz="2400" dirty="0">
                          <a:solidFill>
                            <a:srgbClr val="000000"/>
                          </a:solidFill>
                          <a:effectLst/>
                          <a:latin typeface="+mj-lt"/>
                          <a:ea typeface="Times New Roman" panose="02020603050405020304" pitchFamily="18" charset="0"/>
                          <a:cs typeface="Times New Roman" panose="02020603050405020304" pitchFamily="18" charset="0"/>
                        </a:rPr>
                        <a:t> </a:t>
                      </a:r>
                      <a:r>
                        <a:rPr lang="en-US" sz="2400" dirty="0" err="1">
                          <a:solidFill>
                            <a:srgbClr val="000000"/>
                          </a:solidFill>
                          <a:effectLst/>
                          <a:latin typeface="+mj-lt"/>
                          <a:ea typeface="Times New Roman" panose="02020603050405020304" pitchFamily="18" charset="0"/>
                          <a:cs typeface="Times New Roman" panose="02020603050405020304" pitchFamily="18" charset="0"/>
                        </a:rPr>
                        <a:t>lý</a:t>
                      </a:r>
                      <a:r>
                        <a:rPr lang="en-US" sz="2400" dirty="0">
                          <a:solidFill>
                            <a:srgbClr val="000000"/>
                          </a:solidFill>
                          <a:effectLst/>
                          <a:latin typeface="+mj-lt"/>
                          <a:ea typeface="Times New Roman" panose="02020603050405020304" pitchFamily="18" charset="0"/>
                          <a:cs typeface="Times New Roman" panose="02020603050405020304" pitchFamily="18" charset="0"/>
                        </a:rPr>
                        <a:t> </a:t>
                      </a:r>
                      <a:r>
                        <a:rPr lang="en-US" sz="2400" dirty="0" err="1">
                          <a:solidFill>
                            <a:srgbClr val="000000"/>
                          </a:solidFill>
                          <a:effectLst/>
                          <a:latin typeface="+mj-lt"/>
                          <a:ea typeface="Times New Roman" panose="02020603050405020304" pitchFamily="18" charset="0"/>
                          <a:cs typeface="Times New Roman" panose="02020603050405020304" pitchFamily="18" charset="0"/>
                        </a:rPr>
                        <a:t>thuyết</a:t>
                      </a:r>
                      <a:r>
                        <a:rPr lang="en-US" sz="2400" dirty="0">
                          <a:solidFill>
                            <a:srgbClr val="000000"/>
                          </a:solidFill>
                          <a:effectLst/>
                          <a:latin typeface="+mj-lt"/>
                          <a:ea typeface="Times New Roman" panose="02020603050405020304" pitchFamily="18" charset="0"/>
                          <a:cs typeface="Times New Roman" panose="02020603050405020304" pitchFamily="18" charset="0"/>
                        </a:rPr>
                        <a:t> </a:t>
                      </a:r>
                      <a:r>
                        <a:rPr lang="en-US" sz="2400" dirty="0" err="1">
                          <a:solidFill>
                            <a:srgbClr val="000000"/>
                          </a:solidFill>
                          <a:effectLst/>
                          <a:latin typeface="+mj-lt"/>
                          <a:ea typeface="Times New Roman" panose="02020603050405020304" pitchFamily="18" charset="0"/>
                          <a:cs typeface="Times New Roman" panose="02020603050405020304" pitchFamily="18" charset="0"/>
                        </a:rPr>
                        <a:t>xử</a:t>
                      </a:r>
                      <a:r>
                        <a:rPr lang="en-US" sz="2400" dirty="0">
                          <a:solidFill>
                            <a:srgbClr val="000000"/>
                          </a:solidFill>
                          <a:effectLst/>
                          <a:latin typeface="+mj-lt"/>
                          <a:ea typeface="Times New Roman" panose="02020603050405020304" pitchFamily="18" charset="0"/>
                          <a:cs typeface="Times New Roman" panose="02020603050405020304" pitchFamily="18" charset="0"/>
                        </a:rPr>
                        <a:t> </a:t>
                      </a:r>
                      <a:r>
                        <a:rPr lang="en-US" sz="2400" dirty="0" err="1">
                          <a:solidFill>
                            <a:srgbClr val="000000"/>
                          </a:solidFill>
                          <a:effectLst/>
                          <a:latin typeface="+mj-lt"/>
                          <a:ea typeface="Times New Roman" panose="02020603050405020304" pitchFamily="18" charset="0"/>
                          <a:cs typeface="Times New Roman" panose="02020603050405020304" pitchFamily="18" charset="0"/>
                        </a:rPr>
                        <a:t>lý</a:t>
                      </a:r>
                      <a:r>
                        <a:rPr lang="en-US" sz="2400" dirty="0">
                          <a:solidFill>
                            <a:srgbClr val="000000"/>
                          </a:solidFill>
                          <a:effectLst/>
                          <a:latin typeface="+mj-lt"/>
                          <a:ea typeface="Times New Roman" panose="02020603050405020304" pitchFamily="18" charset="0"/>
                          <a:cs typeface="Times New Roman" panose="02020603050405020304" pitchFamily="18" charset="0"/>
                        </a:rPr>
                        <a:t> </a:t>
                      </a:r>
                      <a:r>
                        <a:rPr lang="en-US" sz="2400" dirty="0" err="1">
                          <a:solidFill>
                            <a:srgbClr val="000000"/>
                          </a:solidFill>
                          <a:effectLst/>
                          <a:latin typeface="+mj-lt"/>
                          <a:ea typeface="Times New Roman" panose="02020603050405020304" pitchFamily="18" charset="0"/>
                          <a:cs typeface="Times New Roman" panose="02020603050405020304" pitchFamily="18" charset="0"/>
                        </a:rPr>
                        <a:t>ảnh</a:t>
                      </a:r>
                      <a:endParaRPr lang="en-US" sz="2400" dirty="0">
                        <a:effectLst/>
                        <a:latin typeface="+mj-lt"/>
                        <a:ea typeface="Times New Roman" panose="02020603050405020304" pitchFamily="18" charset="0"/>
                        <a:cs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rowSpan="3">
                  <a:txBody>
                    <a:bodyPr/>
                    <a:lstStyle/>
                    <a:p>
                      <a:pPr marL="0" marR="0" algn="ctr">
                        <a:spcBef>
                          <a:spcPts val="1200"/>
                        </a:spcBef>
                        <a:spcAft>
                          <a:spcPts val="0"/>
                        </a:spcAft>
                      </a:pPr>
                      <a:r>
                        <a:rPr lang="en-US" sz="2400" dirty="0" err="1">
                          <a:solidFill>
                            <a:srgbClr val="000000"/>
                          </a:solidFill>
                          <a:effectLst/>
                          <a:latin typeface="+mj-lt"/>
                          <a:cs typeface="Times New Roman" panose="02020603050405020304" pitchFamily="18" charset="0"/>
                        </a:rPr>
                        <a:t>Phương</a:t>
                      </a:r>
                      <a:r>
                        <a:rPr lang="en-US" sz="2400" dirty="0">
                          <a:solidFill>
                            <a:srgbClr val="000000"/>
                          </a:solidFill>
                          <a:effectLst/>
                          <a:latin typeface="+mj-lt"/>
                          <a:cs typeface="Times New Roman" panose="02020603050405020304" pitchFamily="18" charset="0"/>
                        </a:rPr>
                        <a:t> </a:t>
                      </a:r>
                      <a:r>
                        <a:rPr lang="en-US" sz="2400" dirty="0" err="1">
                          <a:solidFill>
                            <a:srgbClr val="000000"/>
                          </a:solidFill>
                          <a:effectLst/>
                          <a:latin typeface="+mj-lt"/>
                          <a:cs typeface="Times New Roman" panose="02020603050405020304" pitchFamily="18" charset="0"/>
                        </a:rPr>
                        <a:t>pháp</a:t>
                      </a:r>
                      <a:r>
                        <a:rPr lang="en-US" sz="2400" dirty="0">
                          <a:solidFill>
                            <a:srgbClr val="000000"/>
                          </a:solidFill>
                          <a:effectLst/>
                          <a:latin typeface="+mj-lt"/>
                          <a:cs typeface="Times New Roman" panose="02020603050405020304" pitchFamily="18" charset="0"/>
                        </a:rPr>
                        <a:t> </a:t>
                      </a:r>
                      <a:r>
                        <a:rPr lang="en-US" sz="2400" dirty="0" err="1">
                          <a:solidFill>
                            <a:srgbClr val="000000"/>
                          </a:solidFill>
                          <a:effectLst/>
                          <a:latin typeface="+mj-lt"/>
                          <a:cs typeface="Times New Roman" panose="02020603050405020304" pitchFamily="18" charset="0"/>
                        </a:rPr>
                        <a:t>nghiên</a:t>
                      </a:r>
                      <a:r>
                        <a:rPr lang="en-US" sz="2400" dirty="0">
                          <a:solidFill>
                            <a:srgbClr val="000000"/>
                          </a:solidFill>
                          <a:effectLst/>
                          <a:latin typeface="+mj-lt"/>
                          <a:cs typeface="Times New Roman" panose="02020603050405020304" pitchFamily="18" charset="0"/>
                        </a:rPr>
                        <a:t> </a:t>
                      </a:r>
                      <a:r>
                        <a:rPr lang="en-US" sz="2400" dirty="0" err="1">
                          <a:solidFill>
                            <a:srgbClr val="000000"/>
                          </a:solidFill>
                          <a:effectLst/>
                          <a:latin typeface="+mj-lt"/>
                          <a:cs typeface="Times New Roman" panose="02020603050405020304" pitchFamily="18" charset="0"/>
                        </a:rPr>
                        <a:t>cứu</a:t>
                      </a:r>
                      <a:r>
                        <a:rPr lang="en-US" sz="2400" dirty="0">
                          <a:solidFill>
                            <a:srgbClr val="000000"/>
                          </a:solidFill>
                          <a:effectLst/>
                          <a:latin typeface="+mj-lt"/>
                          <a:cs typeface="Times New Roman" panose="02020603050405020304" pitchFamily="18" charset="0"/>
                        </a:rPr>
                        <a:t> </a:t>
                      </a:r>
                      <a:r>
                        <a:rPr lang="en-US" sz="2400" dirty="0" err="1">
                          <a:solidFill>
                            <a:srgbClr val="000000"/>
                          </a:solidFill>
                          <a:effectLst/>
                          <a:latin typeface="+mj-lt"/>
                          <a:cs typeface="Times New Roman" panose="02020603050405020304" pitchFamily="18" charset="0"/>
                        </a:rPr>
                        <a:t>lý</a:t>
                      </a:r>
                      <a:r>
                        <a:rPr lang="en-US" sz="2400" dirty="0">
                          <a:solidFill>
                            <a:srgbClr val="000000"/>
                          </a:solidFill>
                          <a:effectLst/>
                          <a:latin typeface="+mj-lt"/>
                          <a:cs typeface="Times New Roman" panose="02020603050405020304" pitchFamily="18" charset="0"/>
                        </a:rPr>
                        <a:t> </a:t>
                      </a:r>
                      <a:r>
                        <a:rPr lang="en-US" sz="2400" dirty="0" err="1">
                          <a:solidFill>
                            <a:srgbClr val="000000"/>
                          </a:solidFill>
                          <a:effectLst/>
                          <a:latin typeface="+mj-lt"/>
                          <a:cs typeface="Times New Roman" panose="02020603050405020304" pitchFamily="18" charset="0"/>
                        </a:rPr>
                        <a:t>thuyết</a:t>
                      </a:r>
                      <a:endParaRPr lang="en-US" sz="2400" dirty="0">
                        <a:effectLst/>
                        <a:latin typeface="+mj-lt"/>
                        <a:cs typeface="Times New Roman" panose="02020603050405020304" pitchFamily="18" charset="0"/>
                      </a:endParaRPr>
                    </a:p>
                  </a:txBody>
                  <a:tcPr marL="68580" marR="6858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666666"/>
                      </a:solidFill>
                      <a:prstDash val="solid"/>
                      <a:round/>
                      <a:headEnd type="none" w="med" len="med"/>
                      <a:tailEnd type="none" w="med" len="med"/>
                    </a:lnB>
                    <a:noFill/>
                  </a:tcPr>
                </a:tc>
                <a:extLst>
                  <a:ext uri="{0D108BD9-81ED-4DB2-BD59-A6C34878D82A}">
                    <a16:rowId xmlns:a16="http://schemas.microsoft.com/office/drawing/2014/main" val="1213691426"/>
                  </a:ext>
                </a:extLst>
              </a:tr>
              <a:tr h="0">
                <a:tc>
                  <a:txBody>
                    <a:bodyPr/>
                    <a:lstStyle/>
                    <a:p>
                      <a:pPr marL="0" marR="0" algn="l">
                        <a:spcBef>
                          <a:spcPts val="1200"/>
                        </a:spcBef>
                        <a:spcAft>
                          <a:spcPts val="0"/>
                        </a:spcAft>
                      </a:pPr>
                      <a:r>
                        <a:rPr lang="en-US" sz="2400" dirty="0">
                          <a:effectLst/>
                          <a:latin typeface="+mj-lt"/>
                          <a:ea typeface="Times New Roman" panose="02020603050405020304" pitchFamily="18" charset="0"/>
                          <a:cs typeface="Times New Roman" panose="02020603050405020304" pitchFamily="18" charset="0"/>
                        </a:rPr>
                        <a:t>2 .</a:t>
                      </a:r>
                      <a:r>
                        <a:rPr lang="en-US" sz="2400" dirty="0" err="1">
                          <a:effectLst/>
                          <a:latin typeface="+mj-lt"/>
                          <a:ea typeface="Times New Roman" panose="02020603050405020304" pitchFamily="18" charset="0"/>
                          <a:cs typeface="Times New Roman" panose="02020603050405020304" pitchFamily="18" charset="0"/>
                        </a:rPr>
                        <a:t>Nghiên</a:t>
                      </a:r>
                      <a:r>
                        <a:rPr lang="en-US" sz="2400" dirty="0">
                          <a:effectLst/>
                          <a:latin typeface="+mj-lt"/>
                          <a:ea typeface="Times New Roman" panose="02020603050405020304" pitchFamily="18" charset="0"/>
                          <a:cs typeface="Times New Roman" panose="02020603050405020304" pitchFamily="18" charset="0"/>
                        </a:rPr>
                        <a:t> </a:t>
                      </a:r>
                      <a:r>
                        <a:rPr lang="en-US" sz="2400" dirty="0" err="1">
                          <a:effectLst/>
                          <a:latin typeface="+mj-lt"/>
                          <a:ea typeface="Times New Roman" panose="02020603050405020304" pitchFamily="18" charset="0"/>
                          <a:cs typeface="Times New Roman" panose="02020603050405020304" pitchFamily="18" charset="0"/>
                        </a:rPr>
                        <a:t>cứu</a:t>
                      </a:r>
                      <a:r>
                        <a:rPr lang="en-US" sz="2400" dirty="0">
                          <a:effectLst/>
                          <a:latin typeface="+mj-lt"/>
                          <a:ea typeface="Times New Roman" panose="02020603050405020304" pitchFamily="18" charset="0"/>
                          <a:cs typeface="Times New Roman" panose="02020603050405020304" pitchFamily="18" charset="0"/>
                        </a:rPr>
                        <a:t> </a:t>
                      </a:r>
                      <a:r>
                        <a:rPr lang="en-US" sz="2400" dirty="0" err="1">
                          <a:effectLst/>
                          <a:latin typeface="+mj-lt"/>
                          <a:ea typeface="Times New Roman" panose="02020603050405020304" pitchFamily="18" charset="0"/>
                          <a:cs typeface="Times New Roman" panose="02020603050405020304" pitchFamily="18" charset="0"/>
                        </a:rPr>
                        <a:t>giải</a:t>
                      </a:r>
                      <a:r>
                        <a:rPr lang="en-US" sz="2400" dirty="0">
                          <a:effectLst/>
                          <a:latin typeface="+mj-lt"/>
                          <a:ea typeface="Times New Roman" panose="02020603050405020304" pitchFamily="18" charset="0"/>
                          <a:cs typeface="Times New Roman" panose="02020603050405020304" pitchFamily="18" charset="0"/>
                        </a:rPr>
                        <a:t> </a:t>
                      </a:r>
                      <a:r>
                        <a:rPr lang="en-US" sz="2400" dirty="0" err="1">
                          <a:effectLst/>
                          <a:latin typeface="+mj-lt"/>
                          <a:ea typeface="Times New Roman" panose="02020603050405020304" pitchFamily="18" charset="0"/>
                          <a:cs typeface="Times New Roman" panose="02020603050405020304" pitchFamily="18" charset="0"/>
                        </a:rPr>
                        <a:t>thuật</a:t>
                      </a:r>
                      <a:r>
                        <a:rPr lang="en-US" sz="2400" dirty="0">
                          <a:effectLst/>
                          <a:latin typeface="+mj-lt"/>
                          <a:ea typeface="Times New Roman" panose="02020603050405020304" pitchFamily="18" charset="0"/>
                          <a:cs typeface="Times New Roman" panose="02020603050405020304" pitchFamily="18" charset="0"/>
                        </a:rPr>
                        <a:t> </a:t>
                      </a:r>
                      <a:r>
                        <a:rPr lang="en-US" sz="2400" dirty="0" err="1">
                          <a:effectLst/>
                          <a:latin typeface="+mj-lt"/>
                          <a:ea typeface="Times New Roman" panose="02020603050405020304" pitchFamily="18" charset="0"/>
                          <a:cs typeface="Times New Roman" panose="02020603050405020304" pitchFamily="18" charset="0"/>
                        </a:rPr>
                        <a:t>nhận</a:t>
                      </a:r>
                      <a:r>
                        <a:rPr lang="en-US" sz="2400" dirty="0">
                          <a:effectLst/>
                          <a:latin typeface="+mj-lt"/>
                          <a:ea typeface="Times New Roman" panose="02020603050405020304" pitchFamily="18" charset="0"/>
                          <a:cs typeface="Times New Roman" panose="02020603050405020304" pitchFamily="18" charset="0"/>
                        </a:rPr>
                        <a:t> </a:t>
                      </a:r>
                      <a:r>
                        <a:rPr lang="en-US" sz="2400" dirty="0" err="1">
                          <a:effectLst/>
                          <a:latin typeface="+mj-lt"/>
                          <a:ea typeface="Times New Roman" panose="02020603050405020304" pitchFamily="18" charset="0"/>
                          <a:cs typeface="Times New Roman" panose="02020603050405020304" pitchFamily="18" charset="0"/>
                        </a:rPr>
                        <a:t>diện</a:t>
                      </a:r>
                      <a:r>
                        <a:rPr lang="en-US" sz="2400" dirty="0">
                          <a:effectLst/>
                          <a:latin typeface="+mj-lt"/>
                          <a:ea typeface="Times New Roman" panose="02020603050405020304" pitchFamily="18" charset="0"/>
                          <a:cs typeface="Times New Roman" panose="02020603050405020304" pitchFamily="18" charset="0"/>
                        </a:rPr>
                        <a:t> </a:t>
                      </a:r>
                      <a:r>
                        <a:rPr lang="en-US" sz="2400" dirty="0" err="1">
                          <a:effectLst/>
                          <a:latin typeface="+mj-lt"/>
                          <a:ea typeface="Times New Roman" panose="02020603050405020304" pitchFamily="18" charset="0"/>
                          <a:cs typeface="Times New Roman" panose="02020603050405020304" pitchFamily="18" charset="0"/>
                        </a:rPr>
                        <a:t>chiếc</a:t>
                      </a:r>
                      <a:r>
                        <a:rPr lang="en-US" sz="2400" dirty="0">
                          <a:effectLst/>
                          <a:latin typeface="+mj-lt"/>
                          <a:ea typeface="Times New Roman" panose="02020603050405020304" pitchFamily="18" charset="0"/>
                          <a:cs typeface="Times New Roman" panose="02020603050405020304" pitchFamily="18" charset="0"/>
                        </a:rPr>
                        <a:t> </a:t>
                      </a:r>
                      <a:r>
                        <a:rPr lang="en-US" sz="2400" dirty="0" err="1">
                          <a:effectLst/>
                          <a:latin typeface="+mj-lt"/>
                          <a:ea typeface="Times New Roman" panose="02020603050405020304" pitchFamily="18" charset="0"/>
                          <a:cs typeface="Times New Roman" panose="02020603050405020304" pitchFamily="18" charset="0"/>
                        </a:rPr>
                        <a:t>xe</a:t>
                      </a:r>
                      <a:r>
                        <a:rPr lang="en-US" sz="2400" dirty="0">
                          <a:effectLst/>
                          <a:latin typeface="+mj-lt"/>
                          <a:ea typeface="Times New Roman" panose="02020603050405020304" pitchFamily="18" charset="0"/>
                          <a:cs typeface="Times New Roman" panose="02020603050405020304" pitchFamily="18" charset="0"/>
                        </a:rPr>
                        <a:t> </a:t>
                      </a:r>
                      <a:r>
                        <a:rPr lang="en-US" sz="2400" dirty="0" err="1">
                          <a:effectLst/>
                          <a:latin typeface="+mj-lt"/>
                          <a:ea typeface="Times New Roman" panose="02020603050405020304" pitchFamily="18" charset="0"/>
                          <a:cs typeface="Times New Roman" panose="02020603050405020304" pitchFamily="18" charset="0"/>
                        </a:rPr>
                        <a:t>vượt</a:t>
                      </a:r>
                      <a:r>
                        <a:rPr lang="en-US" sz="2400" dirty="0">
                          <a:effectLst/>
                          <a:latin typeface="+mj-lt"/>
                          <a:ea typeface="Times New Roman" panose="02020603050405020304" pitchFamily="18" charset="0"/>
                          <a:cs typeface="Times New Roman" panose="02020603050405020304" pitchFamily="18" charset="0"/>
                        </a:rPr>
                        <a:t> </a:t>
                      </a:r>
                      <a:r>
                        <a:rPr lang="en-US" sz="2400" dirty="0" err="1">
                          <a:effectLst/>
                          <a:latin typeface="+mj-lt"/>
                          <a:ea typeface="Times New Roman" panose="02020603050405020304" pitchFamily="18" charset="0"/>
                          <a:cs typeface="Times New Roman" panose="02020603050405020304" pitchFamily="18" charset="0"/>
                        </a:rPr>
                        <a:t>ngưỡng</a:t>
                      </a:r>
                      <a:r>
                        <a:rPr lang="en-US" sz="2400" dirty="0">
                          <a:effectLst/>
                          <a:latin typeface="+mj-lt"/>
                          <a:ea typeface="Times New Roman" panose="02020603050405020304" pitchFamily="18" charset="0"/>
                          <a:cs typeface="Times New Roman" panose="02020603050405020304" pitchFamily="18" charset="0"/>
                        </a:rPr>
                        <a:t> </a:t>
                      </a:r>
                      <a:r>
                        <a:rPr lang="en-US" sz="2400" dirty="0" err="1">
                          <a:effectLst/>
                          <a:latin typeface="+mj-lt"/>
                          <a:ea typeface="Times New Roman" panose="02020603050405020304" pitchFamily="18" charset="0"/>
                          <a:cs typeface="Times New Roman" panose="02020603050405020304" pitchFamily="18" charset="0"/>
                        </a:rPr>
                        <a:t>tốc</a:t>
                      </a:r>
                      <a:r>
                        <a:rPr lang="en-US" sz="2400" dirty="0">
                          <a:effectLst/>
                          <a:latin typeface="+mj-lt"/>
                          <a:ea typeface="Times New Roman" panose="02020603050405020304" pitchFamily="18" charset="0"/>
                          <a:cs typeface="Times New Roman" panose="02020603050405020304" pitchFamily="18" charset="0"/>
                        </a:rPr>
                        <a:t> </a:t>
                      </a:r>
                      <a:r>
                        <a:rPr lang="en-US" sz="2400" dirty="0" err="1">
                          <a:effectLst/>
                          <a:latin typeface="+mj-lt"/>
                          <a:ea typeface="Times New Roman" panose="02020603050405020304" pitchFamily="18" charset="0"/>
                          <a:cs typeface="Times New Roman" panose="02020603050405020304" pitchFamily="18" charset="0"/>
                        </a:rPr>
                        <a:t>độ</a:t>
                      </a:r>
                      <a:r>
                        <a:rPr lang="en-US" sz="2400" dirty="0">
                          <a:effectLst/>
                          <a:latin typeface="+mj-lt"/>
                          <a:ea typeface="Times New Roman" panose="02020603050405020304" pitchFamily="18" charset="0"/>
                          <a:cs typeface="Times New Roman" panose="02020603050405020304" pitchFamily="18" charset="0"/>
                        </a:rPr>
                        <a:t> </a:t>
                      </a:r>
                      <a:r>
                        <a:rPr lang="en-US" sz="2400" dirty="0" err="1">
                          <a:effectLst/>
                          <a:latin typeface="+mj-lt"/>
                          <a:ea typeface="Times New Roman" panose="02020603050405020304" pitchFamily="18" charset="0"/>
                          <a:cs typeface="Times New Roman" panose="02020603050405020304" pitchFamily="18" charset="0"/>
                        </a:rPr>
                        <a:t>cho</a:t>
                      </a:r>
                      <a:r>
                        <a:rPr lang="en-US" sz="2400" dirty="0">
                          <a:effectLst/>
                          <a:latin typeface="+mj-lt"/>
                          <a:ea typeface="Times New Roman" panose="02020603050405020304" pitchFamily="18" charset="0"/>
                          <a:cs typeface="Times New Roman" panose="02020603050405020304" pitchFamily="18" charset="0"/>
                        </a:rPr>
                        <a:t> </a:t>
                      </a:r>
                      <a:r>
                        <a:rPr lang="en-US" sz="2400" dirty="0" err="1">
                          <a:effectLst/>
                          <a:latin typeface="+mj-lt"/>
                          <a:ea typeface="Times New Roman" panose="02020603050405020304" pitchFamily="18" charset="0"/>
                          <a:cs typeface="Times New Roman" panose="02020603050405020304" pitchFamily="18" charset="0"/>
                        </a:rPr>
                        <a:t>phép</a:t>
                      </a:r>
                      <a:endParaRPr lang="en-US" sz="2400" dirty="0">
                        <a:effectLst/>
                        <a:latin typeface="+mj-lt"/>
                        <a:ea typeface="Times New Roman" panose="02020603050405020304" pitchFamily="18" charset="0"/>
                        <a:cs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vMerge="1">
                  <a:txBody>
                    <a:bodyPr/>
                    <a:lstStyle/>
                    <a:p>
                      <a:pPr marL="0" marR="0" algn="just">
                        <a:spcBef>
                          <a:spcPts val="1200"/>
                        </a:spcBef>
                        <a:spcAft>
                          <a:spcPts val="0"/>
                        </a:spcAft>
                      </a:pPr>
                      <a:endParaRPr lang="en-US" sz="2400" dirty="0">
                        <a:effectLst/>
                        <a:latin typeface="+mj-lt"/>
                        <a:ea typeface="Times New Roman" panose="02020603050405020304" pitchFamily="18" charset="0"/>
                        <a:cs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extLst>
                  <a:ext uri="{0D108BD9-81ED-4DB2-BD59-A6C34878D82A}">
                    <a16:rowId xmlns:a16="http://schemas.microsoft.com/office/drawing/2014/main" val="961138104"/>
                  </a:ext>
                </a:extLst>
              </a:tr>
              <a:tr h="0">
                <a:tc>
                  <a:txBody>
                    <a:bodyPr/>
                    <a:lstStyle/>
                    <a:p>
                      <a:pPr marL="0" marR="0" algn="l">
                        <a:spcBef>
                          <a:spcPts val="1200"/>
                        </a:spcBef>
                        <a:spcAft>
                          <a:spcPts val="0"/>
                        </a:spcAft>
                      </a:pPr>
                      <a:r>
                        <a:rPr lang="en-US" sz="2400" dirty="0">
                          <a:solidFill>
                            <a:srgbClr val="000000"/>
                          </a:solidFill>
                          <a:effectLst/>
                          <a:latin typeface="+mj-lt"/>
                          <a:ea typeface="Times New Roman" panose="02020603050405020304" pitchFamily="18" charset="0"/>
                          <a:cs typeface="Times New Roman" panose="02020603050405020304" pitchFamily="18" charset="0"/>
                        </a:rPr>
                        <a:t>3 .</a:t>
                      </a:r>
                      <a:r>
                        <a:rPr lang="en-US" sz="2400" dirty="0" err="1">
                          <a:solidFill>
                            <a:srgbClr val="000000"/>
                          </a:solidFill>
                          <a:effectLst/>
                          <a:latin typeface="+mj-lt"/>
                          <a:ea typeface="Times New Roman" panose="02020603050405020304" pitchFamily="18" charset="0"/>
                          <a:cs typeface="Times New Roman" panose="02020603050405020304" pitchFamily="18" charset="0"/>
                        </a:rPr>
                        <a:t>Nghiên</a:t>
                      </a:r>
                      <a:r>
                        <a:rPr lang="en-US" sz="2400" dirty="0">
                          <a:solidFill>
                            <a:srgbClr val="000000"/>
                          </a:solidFill>
                          <a:effectLst/>
                          <a:latin typeface="+mj-lt"/>
                          <a:ea typeface="Times New Roman" panose="02020603050405020304" pitchFamily="18" charset="0"/>
                          <a:cs typeface="Times New Roman" panose="02020603050405020304" pitchFamily="18" charset="0"/>
                        </a:rPr>
                        <a:t> </a:t>
                      </a:r>
                      <a:r>
                        <a:rPr lang="en-US" sz="2400" dirty="0" err="1">
                          <a:solidFill>
                            <a:srgbClr val="000000"/>
                          </a:solidFill>
                          <a:effectLst/>
                          <a:latin typeface="+mj-lt"/>
                          <a:ea typeface="Times New Roman" panose="02020603050405020304" pitchFamily="18" charset="0"/>
                          <a:cs typeface="Times New Roman" panose="02020603050405020304" pitchFamily="18" charset="0"/>
                        </a:rPr>
                        <a:t>cứu</a:t>
                      </a:r>
                      <a:r>
                        <a:rPr lang="en-US" sz="2400" dirty="0">
                          <a:solidFill>
                            <a:srgbClr val="000000"/>
                          </a:solidFill>
                          <a:effectLst/>
                          <a:latin typeface="+mj-lt"/>
                          <a:ea typeface="Times New Roman" panose="02020603050405020304" pitchFamily="18" charset="0"/>
                          <a:cs typeface="Times New Roman" panose="02020603050405020304" pitchFamily="18" charset="0"/>
                        </a:rPr>
                        <a:t> </a:t>
                      </a:r>
                      <a:r>
                        <a:rPr lang="en-US" sz="2400" dirty="0" err="1">
                          <a:solidFill>
                            <a:srgbClr val="000000"/>
                          </a:solidFill>
                          <a:effectLst/>
                          <a:latin typeface="+mj-lt"/>
                          <a:ea typeface="Times New Roman" panose="02020603050405020304" pitchFamily="18" charset="0"/>
                          <a:cs typeface="Times New Roman" panose="02020603050405020304" pitchFamily="18" charset="0"/>
                        </a:rPr>
                        <a:t>các</a:t>
                      </a:r>
                      <a:r>
                        <a:rPr lang="en-US" sz="2400" dirty="0">
                          <a:solidFill>
                            <a:srgbClr val="000000"/>
                          </a:solidFill>
                          <a:effectLst/>
                          <a:latin typeface="+mj-lt"/>
                          <a:ea typeface="Times New Roman" panose="02020603050405020304" pitchFamily="18" charset="0"/>
                          <a:cs typeface="Times New Roman" panose="02020603050405020304" pitchFamily="18" charset="0"/>
                        </a:rPr>
                        <a:t> </a:t>
                      </a:r>
                      <a:r>
                        <a:rPr lang="en-US" sz="2400" dirty="0" err="1">
                          <a:solidFill>
                            <a:srgbClr val="000000"/>
                          </a:solidFill>
                          <a:effectLst/>
                          <a:latin typeface="+mj-lt"/>
                          <a:ea typeface="Times New Roman" panose="02020603050405020304" pitchFamily="18" charset="0"/>
                          <a:cs typeface="Times New Roman" panose="02020603050405020304" pitchFamily="18" charset="0"/>
                        </a:rPr>
                        <a:t>thư</a:t>
                      </a:r>
                      <a:r>
                        <a:rPr lang="en-US" sz="2400" dirty="0">
                          <a:solidFill>
                            <a:srgbClr val="000000"/>
                          </a:solidFill>
                          <a:effectLst/>
                          <a:latin typeface="+mj-lt"/>
                          <a:ea typeface="Times New Roman" panose="02020603050405020304" pitchFamily="18" charset="0"/>
                          <a:cs typeface="Times New Roman" panose="02020603050405020304" pitchFamily="18" charset="0"/>
                        </a:rPr>
                        <a:t> </a:t>
                      </a:r>
                      <a:r>
                        <a:rPr lang="en-US" sz="2400" dirty="0" err="1">
                          <a:solidFill>
                            <a:srgbClr val="000000"/>
                          </a:solidFill>
                          <a:effectLst/>
                          <a:latin typeface="+mj-lt"/>
                          <a:ea typeface="Times New Roman" panose="02020603050405020304" pitchFamily="18" charset="0"/>
                          <a:cs typeface="Times New Roman" panose="02020603050405020304" pitchFamily="18" charset="0"/>
                        </a:rPr>
                        <a:t>viện</a:t>
                      </a:r>
                      <a:r>
                        <a:rPr lang="en-US" sz="2400" dirty="0">
                          <a:solidFill>
                            <a:srgbClr val="000000"/>
                          </a:solidFill>
                          <a:effectLst/>
                          <a:latin typeface="+mj-lt"/>
                          <a:ea typeface="Times New Roman" panose="02020603050405020304" pitchFamily="18" charset="0"/>
                          <a:cs typeface="Times New Roman" panose="02020603050405020304" pitchFamily="18" charset="0"/>
                        </a:rPr>
                        <a:t> </a:t>
                      </a:r>
                      <a:r>
                        <a:rPr lang="en-US" sz="2400" dirty="0" err="1">
                          <a:solidFill>
                            <a:srgbClr val="000000"/>
                          </a:solidFill>
                          <a:effectLst/>
                          <a:latin typeface="+mj-lt"/>
                          <a:ea typeface="Times New Roman" panose="02020603050405020304" pitchFamily="18" charset="0"/>
                          <a:cs typeface="Times New Roman" panose="02020603050405020304" pitchFamily="18" charset="0"/>
                        </a:rPr>
                        <a:t>xử</a:t>
                      </a:r>
                      <a:r>
                        <a:rPr lang="en-US" sz="2400" dirty="0">
                          <a:solidFill>
                            <a:srgbClr val="000000"/>
                          </a:solidFill>
                          <a:effectLst/>
                          <a:latin typeface="+mj-lt"/>
                          <a:ea typeface="Times New Roman" panose="02020603050405020304" pitchFamily="18" charset="0"/>
                          <a:cs typeface="Times New Roman" panose="02020603050405020304" pitchFamily="18" charset="0"/>
                        </a:rPr>
                        <a:t> </a:t>
                      </a:r>
                      <a:r>
                        <a:rPr lang="en-US" sz="2400" dirty="0" err="1">
                          <a:solidFill>
                            <a:srgbClr val="000000"/>
                          </a:solidFill>
                          <a:effectLst/>
                          <a:latin typeface="+mj-lt"/>
                          <a:ea typeface="Times New Roman" panose="02020603050405020304" pitchFamily="18" charset="0"/>
                          <a:cs typeface="Times New Roman" panose="02020603050405020304" pitchFamily="18" charset="0"/>
                        </a:rPr>
                        <a:t>lý</a:t>
                      </a:r>
                      <a:r>
                        <a:rPr lang="en-US" sz="2400" dirty="0">
                          <a:solidFill>
                            <a:srgbClr val="000000"/>
                          </a:solidFill>
                          <a:effectLst/>
                          <a:latin typeface="+mj-lt"/>
                          <a:ea typeface="Times New Roman" panose="02020603050405020304" pitchFamily="18" charset="0"/>
                          <a:cs typeface="Times New Roman" panose="02020603050405020304" pitchFamily="18" charset="0"/>
                        </a:rPr>
                        <a:t> </a:t>
                      </a:r>
                      <a:r>
                        <a:rPr lang="en-US" sz="2400" dirty="0" err="1">
                          <a:solidFill>
                            <a:srgbClr val="000000"/>
                          </a:solidFill>
                          <a:effectLst/>
                          <a:latin typeface="+mj-lt"/>
                          <a:ea typeface="Times New Roman" panose="02020603050405020304" pitchFamily="18" charset="0"/>
                          <a:cs typeface="Times New Roman" panose="02020603050405020304" pitchFamily="18" charset="0"/>
                        </a:rPr>
                        <a:t>ảnh</a:t>
                      </a:r>
                      <a:r>
                        <a:rPr lang="en-US" sz="2400" dirty="0">
                          <a:solidFill>
                            <a:srgbClr val="000000"/>
                          </a:solidFill>
                          <a:effectLst/>
                          <a:latin typeface="+mj-lt"/>
                          <a:ea typeface="Times New Roman" panose="02020603050405020304" pitchFamily="18" charset="0"/>
                          <a:cs typeface="Times New Roman" panose="02020603050405020304" pitchFamily="18" charset="0"/>
                        </a:rPr>
                        <a:t> </a:t>
                      </a:r>
                      <a:r>
                        <a:rPr lang="en-US" sz="2400" dirty="0" err="1">
                          <a:solidFill>
                            <a:srgbClr val="000000"/>
                          </a:solidFill>
                          <a:effectLst/>
                          <a:latin typeface="+mj-lt"/>
                          <a:ea typeface="Times New Roman" panose="02020603050405020304" pitchFamily="18" charset="0"/>
                          <a:cs typeface="Times New Roman" panose="02020603050405020304" pitchFamily="18" charset="0"/>
                        </a:rPr>
                        <a:t>của</a:t>
                      </a:r>
                      <a:r>
                        <a:rPr lang="en-US" sz="2400" dirty="0">
                          <a:solidFill>
                            <a:srgbClr val="000000"/>
                          </a:solidFill>
                          <a:effectLst/>
                          <a:latin typeface="+mj-lt"/>
                          <a:ea typeface="Times New Roman" panose="02020603050405020304" pitchFamily="18" charset="0"/>
                          <a:cs typeface="Times New Roman" panose="02020603050405020304" pitchFamily="18" charset="0"/>
                        </a:rPr>
                        <a:t> </a:t>
                      </a:r>
                      <a:r>
                        <a:rPr lang="en-US" sz="2400" dirty="0" err="1">
                          <a:solidFill>
                            <a:srgbClr val="000000"/>
                          </a:solidFill>
                          <a:effectLst/>
                          <a:latin typeface="+mj-lt"/>
                          <a:ea typeface="Times New Roman" panose="02020603050405020304" pitchFamily="18" charset="0"/>
                          <a:cs typeface="Times New Roman" panose="02020603050405020304" pitchFamily="18" charset="0"/>
                        </a:rPr>
                        <a:t>Opencv</a:t>
                      </a:r>
                      <a:r>
                        <a:rPr lang="en-US" sz="2400" dirty="0">
                          <a:solidFill>
                            <a:srgbClr val="000000"/>
                          </a:solidFill>
                          <a:effectLst/>
                          <a:latin typeface="+mj-lt"/>
                          <a:ea typeface="Times New Roman" panose="02020603050405020304" pitchFamily="18" charset="0"/>
                          <a:cs typeface="Times New Roman" panose="02020603050405020304" pitchFamily="18" charset="0"/>
                        </a:rPr>
                        <a:t> </a:t>
                      </a:r>
                      <a:r>
                        <a:rPr lang="en-US" sz="2400" dirty="0" err="1">
                          <a:solidFill>
                            <a:srgbClr val="000000"/>
                          </a:solidFill>
                          <a:effectLst/>
                          <a:latin typeface="+mj-lt"/>
                          <a:ea typeface="Times New Roman" panose="02020603050405020304" pitchFamily="18" charset="0"/>
                          <a:cs typeface="Times New Roman" panose="02020603050405020304" pitchFamily="18" charset="0"/>
                        </a:rPr>
                        <a:t>trong</a:t>
                      </a:r>
                      <a:r>
                        <a:rPr lang="en-US" sz="2400" dirty="0">
                          <a:solidFill>
                            <a:srgbClr val="000000"/>
                          </a:solidFill>
                          <a:effectLst/>
                          <a:latin typeface="+mj-lt"/>
                          <a:ea typeface="Times New Roman" panose="02020603050405020304" pitchFamily="18" charset="0"/>
                          <a:cs typeface="Times New Roman" panose="02020603050405020304" pitchFamily="18" charset="0"/>
                        </a:rPr>
                        <a:t> </a:t>
                      </a:r>
                      <a:r>
                        <a:rPr lang="en-US" sz="2400" dirty="0" err="1">
                          <a:solidFill>
                            <a:srgbClr val="000000"/>
                          </a:solidFill>
                          <a:effectLst/>
                          <a:latin typeface="+mj-lt"/>
                          <a:ea typeface="Times New Roman" panose="02020603050405020304" pitchFamily="18" charset="0"/>
                          <a:cs typeface="Times New Roman" panose="02020603050405020304" pitchFamily="18" charset="0"/>
                        </a:rPr>
                        <a:t>ngôn</a:t>
                      </a:r>
                      <a:r>
                        <a:rPr lang="en-US" sz="2400" dirty="0">
                          <a:solidFill>
                            <a:srgbClr val="000000"/>
                          </a:solidFill>
                          <a:effectLst/>
                          <a:latin typeface="+mj-lt"/>
                          <a:ea typeface="Times New Roman" panose="02020603050405020304" pitchFamily="18" charset="0"/>
                          <a:cs typeface="Times New Roman" panose="02020603050405020304" pitchFamily="18" charset="0"/>
                        </a:rPr>
                        <a:t> </a:t>
                      </a:r>
                      <a:r>
                        <a:rPr lang="en-US" sz="2400" dirty="0" err="1">
                          <a:solidFill>
                            <a:srgbClr val="000000"/>
                          </a:solidFill>
                          <a:effectLst/>
                          <a:latin typeface="+mj-lt"/>
                          <a:ea typeface="Times New Roman" panose="02020603050405020304" pitchFamily="18" charset="0"/>
                          <a:cs typeface="Times New Roman" panose="02020603050405020304" pitchFamily="18" charset="0"/>
                        </a:rPr>
                        <a:t>ngữ</a:t>
                      </a:r>
                      <a:r>
                        <a:rPr lang="en-US" sz="2400" dirty="0">
                          <a:solidFill>
                            <a:srgbClr val="000000"/>
                          </a:solidFill>
                          <a:effectLst/>
                          <a:latin typeface="+mj-lt"/>
                          <a:ea typeface="Times New Roman" panose="02020603050405020304" pitchFamily="18" charset="0"/>
                          <a:cs typeface="Times New Roman" panose="02020603050405020304" pitchFamily="18" charset="0"/>
                        </a:rPr>
                        <a:t> </a:t>
                      </a:r>
                      <a:r>
                        <a:rPr lang="en-US" sz="2400" dirty="0" err="1">
                          <a:solidFill>
                            <a:srgbClr val="000000"/>
                          </a:solidFill>
                          <a:effectLst/>
                          <a:latin typeface="+mj-lt"/>
                          <a:ea typeface="Times New Roman" panose="02020603050405020304" pitchFamily="18" charset="0"/>
                          <a:cs typeface="Times New Roman" panose="02020603050405020304" pitchFamily="18" charset="0"/>
                        </a:rPr>
                        <a:t>lập</a:t>
                      </a:r>
                      <a:r>
                        <a:rPr lang="en-US" sz="2400" dirty="0">
                          <a:solidFill>
                            <a:srgbClr val="000000"/>
                          </a:solidFill>
                          <a:effectLst/>
                          <a:latin typeface="+mj-lt"/>
                          <a:ea typeface="Times New Roman" panose="02020603050405020304" pitchFamily="18" charset="0"/>
                          <a:cs typeface="Times New Roman" panose="02020603050405020304" pitchFamily="18" charset="0"/>
                        </a:rPr>
                        <a:t> </a:t>
                      </a:r>
                      <a:r>
                        <a:rPr lang="en-US" sz="2400" dirty="0" err="1">
                          <a:solidFill>
                            <a:srgbClr val="000000"/>
                          </a:solidFill>
                          <a:effectLst/>
                          <a:latin typeface="+mj-lt"/>
                          <a:ea typeface="Times New Roman" panose="02020603050405020304" pitchFamily="18" charset="0"/>
                          <a:cs typeface="Times New Roman" panose="02020603050405020304" pitchFamily="18" charset="0"/>
                        </a:rPr>
                        <a:t>trình</a:t>
                      </a:r>
                      <a:r>
                        <a:rPr lang="en-US" sz="2400" dirty="0">
                          <a:solidFill>
                            <a:srgbClr val="000000"/>
                          </a:solidFill>
                          <a:effectLst/>
                          <a:latin typeface="+mj-lt"/>
                          <a:ea typeface="Times New Roman" panose="02020603050405020304" pitchFamily="18" charset="0"/>
                          <a:cs typeface="Times New Roman" panose="02020603050405020304" pitchFamily="18" charset="0"/>
                        </a:rPr>
                        <a:t> Python</a:t>
                      </a:r>
                      <a:endParaRPr lang="en-US" sz="2400" dirty="0">
                        <a:effectLst/>
                        <a:latin typeface="+mj-lt"/>
                        <a:ea typeface="Times New Roman" panose="02020603050405020304" pitchFamily="18" charset="0"/>
                        <a:cs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vMerge="1">
                  <a:txBody>
                    <a:bodyPr/>
                    <a:lstStyle/>
                    <a:p>
                      <a:pPr marL="0" marR="0" algn="just">
                        <a:spcBef>
                          <a:spcPts val="1200"/>
                        </a:spcBef>
                        <a:spcAft>
                          <a:spcPts val="0"/>
                        </a:spcAft>
                      </a:pPr>
                      <a:r>
                        <a:rPr lang="en-US" sz="2400" dirty="0" err="1">
                          <a:solidFill>
                            <a:srgbClr val="000000"/>
                          </a:solidFill>
                          <a:effectLst/>
                          <a:latin typeface="+mj-lt"/>
                          <a:ea typeface="Times New Roman" panose="02020603050405020304" pitchFamily="18" charset="0"/>
                          <a:cs typeface="Times New Roman" panose="02020603050405020304" pitchFamily="18" charset="0"/>
                        </a:rPr>
                        <a:t>Phương</a:t>
                      </a:r>
                      <a:r>
                        <a:rPr lang="en-US" sz="2400" dirty="0">
                          <a:solidFill>
                            <a:srgbClr val="000000"/>
                          </a:solidFill>
                          <a:effectLst/>
                          <a:latin typeface="+mj-lt"/>
                          <a:ea typeface="Times New Roman" panose="02020603050405020304" pitchFamily="18" charset="0"/>
                          <a:cs typeface="Times New Roman" panose="02020603050405020304" pitchFamily="18" charset="0"/>
                        </a:rPr>
                        <a:t> </a:t>
                      </a:r>
                      <a:r>
                        <a:rPr lang="en-US" sz="2400" dirty="0" err="1">
                          <a:solidFill>
                            <a:srgbClr val="000000"/>
                          </a:solidFill>
                          <a:effectLst/>
                          <a:latin typeface="+mj-lt"/>
                          <a:ea typeface="Times New Roman" panose="02020603050405020304" pitchFamily="18" charset="0"/>
                          <a:cs typeface="Times New Roman" panose="02020603050405020304" pitchFamily="18" charset="0"/>
                        </a:rPr>
                        <a:t>pháp</a:t>
                      </a:r>
                      <a:r>
                        <a:rPr lang="en-US" sz="2400" dirty="0">
                          <a:solidFill>
                            <a:srgbClr val="000000"/>
                          </a:solidFill>
                          <a:effectLst/>
                          <a:latin typeface="+mj-lt"/>
                          <a:ea typeface="Times New Roman" panose="02020603050405020304" pitchFamily="18" charset="0"/>
                          <a:cs typeface="Times New Roman" panose="02020603050405020304" pitchFamily="18" charset="0"/>
                        </a:rPr>
                        <a:t> </a:t>
                      </a:r>
                      <a:r>
                        <a:rPr lang="en-US" sz="2400" dirty="0" err="1">
                          <a:solidFill>
                            <a:srgbClr val="000000"/>
                          </a:solidFill>
                          <a:effectLst/>
                          <a:latin typeface="+mj-lt"/>
                          <a:ea typeface="Times New Roman" panose="02020603050405020304" pitchFamily="18" charset="0"/>
                          <a:cs typeface="Times New Roman" panose="02020603050405020304" pitchFamily="18" charset="0"/>
                        </a:rPr>
                        <a:t>nghiên</a:t>
                      </a:r>
                      <a:r>
                        <a:rPr lang="en-US" sz="2400" dirty="0">
                          <a:solidFill>
                            <a:srgbClr val="000000"/>
                          </a:solidFill>
                          <a:effectLst/>
                          <a:latin typeface="+mj-lt"/>
                          <a:ea typeface="Times New Roman" panose="02020603050405020304" pitchFamily="18" charset="0"/>
                          <a:cs typeface="Times New Roman" panose="02020603050405020304" pitchFamily="18" charset="0"/>
                        </a:rPr>
                        <a:t> </a:t>
                      </a:r>
                      <a:r>
                        <a:rPr lang="en-US" sz="2400" dirty="0" err="1">
                          <a:solidFill>
                            <a:srgbClr val="000000"/>
                          </a:solidFill>
                          <a:effectLst/>
                          <a:latin typeface="+mj-lt"/>
                          <a:ea typeface="Times New Roman" panose="02020603050405020304" pitchFamily="18" charset="0"/>
                          <a:cs typeface="Times New Roman" panose="02020603050405020304" pitchFamily="18" charset="0"/>
                        </a:rPr>
                        <a:t>cứu</a:t>
                      </a:r>
                      <a:r>
                        <a:rPr lang="en-US" sz="2400" dirty="0">
                          <a:solidFill>
                            <a:srgbClr val="000000"/>
                          </a:solidFill>
                          <a:effectLst/>
                          <a:latin typeface="+mj-lt"/>
                          <a:ea typeface="Times New Roman" panose="02020603050405020304" pitchFamily="18" charset="0"/>
                          <a:cs typeface="Times New Roman" panose="02020603050405020304" pitchFamily="18" charset="0"/>
                        </a:rPr>
                        <a:t> </a:t>
                      </a:r>
                      <a:r>
                        <a:rPr lang="en-US" sz="2400" dirty="0" err="1">
                          <a:solidFill>
                            <a:srgbClr val="000000"/>
                          </a:solidFill>
                          <a:effectLst/>
                          <a:latin typeface="+mj-lt"/>
                          <a:ea typeface="Times New Roman" panose="02020603050405020304" pitchFamily="18" charset="0"/>
                          <a:cs typeface="Times New Roman" panose="02020603050405020304" pitchFamily="18" charset="0"/>
                        </a:rPr>
                        <a:t>lý</a:t>
                      </a:r>
                      <a:r>
                        <a:rPr lang="en-US" sz="2400" dirty="0">
                          <a:solidFill>
                            <a:srgbClr val="000000"/>
                          </a:solidFill>
                          <a:effectLst/>
                          <a:latin typeface="+mj-lt"/>
                          <a:ea typeface="Times New Roman" panose="02020603050405020304" pitchFamily="18" charset="0"/>
                          <a:cs typeface="Times New Roman" panose="02020603050405020304" pitchFamily="18" charset="0"/>
                        </a:rPr>
                        <a:t> </a:t>
                      </a:r>
                      <a:r>
                        <a:rPr lang="en-US" sz="2400" dirty="0" err="1">
                          <a:solidFill>
                            <a:srgbClr val="000000"/>
                          </a:solidFill>
                          <a:effectLst/>
                          <a:latin typeface="+mj-lt"/>
                          <a:ea typeface="Times New Roman" panose="02020603050405020304" pitchFamily="18" charset="0"/>
                          <a:cs typeface="Times New Roman" panose="02020603050405020304" pitchFamily="18" charset="0"/>
                        </a:rPr>
                        <a:t>thuyết</a:t>
                      </a:r>
                      <a:endParaRPr lang="en-US" sz="2400" dirty="0">
                        <a:effectLst/>
                        <a:latin typeface="+mj-lt"/>
                        <a:ea typeface="Times New Roman" panose="02020603050405020304" pitchFamily="18" charset="0"/>
                        <a:cs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extLst>
                  <a:ext uri="{0D108BD9-81ED-4DB2-BD59-A6C34878D82A}">
                    <a16:rowId xmlns:a16="http://schemas.microsoft.com/office/drawing/2014/main" val="775478113"/>
                  </a:ext>
                </a:extLst>
              </a:tr>
              <a:tr h="0">
                <a:tc>
                  <a:txBody>
                    <a:bodyPr/>
                    <a:lstStyle/>
                    <a:p>
                      <a:pPr marL="0" marR="0" algn="l">
                        <a:spcBef>
                          <a:spcPts val="1200"/>
                        </a:spcBef>
                        <a:spcAft>
                          <a:spcPts val="0"/>
                        </a:spcAft>
                      </a:pPr>
                      <a:r>
                        <a:rPr lang="en-US" sz="2400">
                          <a:effectLst/>
                          <a:latin typeface="+mj-lt"/>
                          <a:ea typeface="Times New Roman" panose="02020603050405020304" pitchFamily="18" charset="0"/>
                          <a:cs typeface="Times New Roman" panose="02020603050405020304" pitchFamily="18" charset="0"/>
                        </a:rPr>
                        <a:t>4 .Thiết kế và lắp đặt các phần cứng </a:t>
                      </a: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rowSpan="2">
                  <a:txBody>
                    <a:bodyPr/>
                    <a:lstStyle/>
                    <a:p>
                      <a:pPr marL="0" marR="0" algn="ctr">
                        <a:spcBef>
                          <a:spcPts val="1200"/>
                        </a:spcBef>
                        <a:spcAft>
                          <a:spcPts val="0"/>
                        </a:spcAft>
                      </a:pPr>
                      <a:r>
                        <a:rPr lang="en-US" sz="2400" dirty="0" err="1">
                          <a:solidFill>
                            <a:srgbClr val="000000"/>
                          </a:solidFill>
                          <a:effectLst/>
                          <a:latin typeface="+mj-lt"/>
                          <a:cs typeface="Times New Roman" panose="02020603050405020304" pitchFamily="18" charset="0"/>
                        </a:rPr>
                        <a:t>Phương</a:t>
                      </a:r>
                      <a:r>
                        <a:rPr lang="en-US" sz="2400" dirty="0">
                          <a:solidFill>
                            <a:srgbClr val="000000"/>
                          </a:solidFill>
                          <a:effectLst/>
                          <a:latin typeface="+mj-lt"/>
                          <a:cs typeface="Times New Roman" panose="02020603050405020304" pitchFamily="18" charset="0"/>
                        </a:rPr>
                        <a:t> </a:t>
                      </a:r>
                      <a:r>
                        <a:rPr lang="en-US" sz="2400" dirty="0" err="1">
                          <a:solidFill>
                            <a:srgbClr val="000000"/>
                          </a:solidFill>
                          <a:effectLst/>
                          <a:latin typeface="+mj-lt"/>
                          <a:cs typeface="Times New Roman" panose="02020603050405020304" pitchFamily="18" charset="0"/>
                        </a:rPr>
                        <a:t>pháp</a:t>
                      </a:r>
                      <a:r>
                        <a:rPr lang="en-US" sz="2400" dirty="0">
                          <a:solidFill>
                            <a:srgbClr val="000000"/>
                          </a:solidFill>
                          <a:effectLst/>
                          <a:latin typeface="+mj-lt"/>
                          <a:cs typeface="Times New Roman" panose="02020603050405020304" pitchFamily="18" charset="0"/>
                        </a:rPr>
                        <a:t> </a:t>
                      </a:r>
                      <a:r>
                        <a:rPr lang="en-US" sz="2400" dirty="0" err="1">
                          <a:solidFill>
                            <a:srgbClr val="000000"/>
                          </a:solidFill>
                          <a:effectLst/>
                          <a:latin typeface="+mj-lt"/>
                          <a:cs typeface="Times New Roman" panose="02020603050405020304" pitchFamily="18" charset="0"/>
                        </a:rPr>
                        <a:t>thực</a:t>
                      </a:r>
                      <a:r>
                        <a:rPr lang="en-US" sz="2400" dirty="0">
                          <a:solidFill>
                            <a:srgbClr val="000000"/>
                          </a:solidFill>
                          <a:effectLst/>
                          <a:latin typeface="+mj-lt"/>
                          <a:cs typeface="Times New Roman" panose="02020603050405020304" pitchFamily="18" charset="0"/>
                        </a:rPr>
                        <a:t> </a:t>
                      </a:r>
                      <a:r>
                        <a:rPr lang="en-US" sz="2400" dirty="0" err="1">
                          <a:solidFill>
                            <a:srgbClr val="000000"/>
                          </a:solidFill>
                          <a:effectLst/>
                          <a:latin typeface="+mj-lt"/>
                          <a:cs typeface="Times New Roman" panose="02020603050405020304" pitchFamily="18" charset="0"/>
                        </a:rPr>
                        <a:t>nghiệm</a:t>
                      </a:r>
                      <a:endParaRPr lang="en-US" sz="2400" dirty="0">
                        <a:effectLst/>
                        <a:latin typeface="+mj-lt"/>
                        <a:cs typeface="Times New Roman" panose="02020603050405020304" pitchFamily="18" charset="0"/>
                      </a:endParaRPr>
                    </a:p>
                  </a:txBody>
                  <a:tcPr marL="68580" marR="68580" marT="0" marB="0" anchor="ctr">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noFill/>
                  </a:tcPr>
                </a:tc>
                <a:extLst>
                  <a:ext uri="{0D108BD9-81ED-4DB2-BD59-A6C34878D82A}">
                    <a16:rowId xmlns:a16="http://schemas.microsoft.com/office/drawing/2014/main" val="3750435737"/>
                  </a:ext>
                </a:extLst>
              </a:tr>
              <a:tr h="0">
                <a:tc>
                  <a:txBody>
                    <a:bodyPr/>
                    <a:lstStyle/>
                    <a:p>
                      <a:pPr marL="0" marR="0" algn="l">
                        <a:spcBef>
                          <a:spcPts val="1200"/>
                        </a:spcBef>
                        <a:spcAft>
                          <a:spcPts val="0"/>
                        </a:spcAft>
                      </a:pPr>
                      <a:r>
                        <a:rPr lang="en-US" sz="2400" dirty="0">
                          <a:solidFill>
                            <a:srgbClr val="000000"/>
                          </a:solidFill>
                          <a:effectLst/>
                          <a:latin typeface="+mj-lt"/>
                          <a:ea typeface="Times New Roman" panose="02020603050405020304" pitchFamily="18" charset="0"/>
                          <a:cs typeface="Times New Roman" panose="02020603050405020304" pitchFamily="18" charset="0"/>
                        </a:rPr>
                        <a:t>5 .</a:t>
                      </a:r>
                      <a:r>
                        <a:rPr lang="en-US" sz="2400" dirty="0" err="1">
                          <a:solidFill>
                            <a:srgbClr val="000000"/>
                          </a:solidFill>
                          <a:effectLst/>
                          <a:latin typeface="+mj-lt"/>
                          <a:ea typeface="Times New Roman" panose="02020603050405020304" pitchFamily="18" charset="0"/>
                          <a:cs typeface="Times New Roman" panose="02020603050405020304" pitchFamily="18" charset="0"/>
                        </a:rPr>
                        <a:t>Vận</a:t>
                      </a:r>
                      <a:r>
                        <a:rPr lang="en-US" sz="2400" dirty="0">
                          <a:solidFill>
                            <a:srgbClr val="000000"/>
                          </a:solidFill>
                          <a:effectLst/>
                          <a:latin typeface="+mj-lt"/>
                          <a:ea typeface="Times New Roman" panose="02020603050405020304" pitchFamily="18" charset="0"/>
                          <a:cs typeface="Times New Roman" panose="02020603050405020304" pitchFamily="18" charset="0"/>
                        </a:rPr>
                        <a:t> </a:t>
                      </a:r>
                      <a:r>
                        <a:rPr lang="en-US" sz="2400" dirty="0" err="1">
                          <a:solidFill>
                            <a:srgbClr val="000000"/>
                          </a:solidFill>
                          <a:effectLst/>
                          <a:latin typeface="+mj-lt"/>
                          <a:ea typeface="Times New Roman" panose="02020603050405020304" pitchFamily="18" charset="0"/>
                          <a:cs typeface="Times New Roman" panose="02020603050405020304" pitchFamily="18" charset="0"/>
                        </a:rPr>
                        <a:t>hành</a:t>
                      </a:r>
                      <a:r>
                        <a:rPr lang="en-US" sz="2400" dirty="0">
                          <a:solidFill>
                            <a:srgbClr val="000000"/>
                          </a:solidFill>
                          <a:effectLst/>
                          <a:latin typeface="+mj-lt"/>
                          <a:ea typeface="Times New Roman" panose="02020603050405020304" pitchFamily="18" charset="0"/>
                          <a:cs typeface="Times New Roman" panose="02020603050405020304" pitchFamily="18" charset="0"/>
                        </a:rPr>
                        <a:t> module </a:t>
                      </a:r>
                      <a:r>
                        <a:rPr lang="en-US" sz="2400" dirty="0" err="1">
                          <a:solidFill>
                            <a:srgbClr val="000000"/>
                          </a:solidFill>
                          <a:effectLst/>
                          <a:latin typeface="+mj-lt"/>
                          <a:ea typeface="Times New Roman" panose="02020603050405020304" pitchFamily="18" charset="0"/>
                          <a:cs typeface="Times New Roman" panose="02020603050405020304" pitchFamily="18" charset="0"/>
                        </a:rPr>
                        <a:t>về</a:t>
                      </a:r>
                      <a:r>
                        <a:rPr lang="en-US" sz="2400" dirty="0">
                          <a:solidFill>
                            <a:srgbClr val="000000"/>
                          </a:solidFill>
                          <a:effectLst/>
                          <a:latin typeface="+mj-lt"/>
                          <a:ea typeface="Times New Roman" panose="02020603050405020304" pitchFamily="18" charset="0"/>
                          <a:cs typeface="Times New Roman" panose="02020603050405020304" pitchFamily="18" charset="0"/>
                        </a:rPr>
                        <a:t> </a:t>
                      </a:r>
                      <a:r>
                        <a:rPr lang="en-US" sz="2400" dirty="0" err="1">
                          <a:solidFill>
                            <a:srgbClr val="000000"/>
                          </a:solidFill>
                          <a:effectLst/>
                          <a:latin typeface="+mj-lt"/>
                          <a:ea typeface="Times New Roman" panose="02020603050405020304" pitchFamily="18" charset="0"/>
                          <a:cs typeface="Times New Roman" panose="02020603050405020304" pitchFamily="18" charset="0"/>
                        </a:rPr>
                        <a:t>khả</a:t>
                      </a:r>
                      <a:r>
                        <a:rPr lang="en-US" sz="2400" dirty="0">
                          <a:solidFill>
                            <a:srgbClr val="000000"/>
                          </a:solidFill>
                          <a:effectLst/>
                          <a:latin typeface="+mj-lt"/>
                          <a:ea typeface="Times New Roman" panose="02020603050405020304" pitchFamily="18" charset="0"/>
                          <a:cs typeface="Times New Roman" panose="02020603050405020304" pitchFamily="18" charset="0"/>
                        </a:rPr>
                        <a:t> </a:t>
                      </a:r>
                      <a:r>
                        <a:rPr lang="en-US" sz="2400" dirty="0" err="1">
                          <a:solidFill>
                            <a:srgbClr val="000000"/>
                          </a:solidFill>
                          <a:effectLst/>
                          <a:latin typeface="+mj-lt"/>
                          <a:ea typeface="Times New Roman" panose="02020603050405020304" pitchFamily="18" charset="0"/>
                          <a:cs typeface="Times New Roman" panose="02020603050405020304" pitchFamily="18" charset="0"/>
                        </a:rPr>
                        <a:t>năng</a:t>
                      </a:r>
                      <a:r>
                        <a:rPr lang="en-US" sz="2400" dirty="0">
                          <a:solidFill>
                            <a:srgbClr val="000000"/>
                          </a:solidFill>
                          <a:effectLst/>
                          <a:latin typeface="+mj-lt"/>
                          <a:ea typeface="Times New Roman" panose="02020603050405020304" pitchFamily="18" charset="0"/>
                          <a:cs typeface="Times New Roman" panose="02020603050405020304" pitchFamily="18" charset="0"/>
                        </a:rPr>
                        <a:t> </a:t>
                      </a:r>
                      <a:r>
                        <a:rPr lang="en-US" sz="2400" dirty="0" err="1">
                          <a:solidFill>
                            <a:srgbClr val="000000"/>
                          </a:solidFill>
                          <a:effectLst/>
                          <a:latin typeface="+mj-lt"/>
                          <a:ea typeface="Times New Roman" panose="02020603050405020304" pitchFamily="18" charset="0"/>
                          <a:cs typeface="Times New Roman" panose="02020603050405020304" pitchFamily="18" charset="0"/>
                        </a:rPr>
                        <a:t>xử</a:t>
                      </a:r>
                      <a:r>
                        <a:rPr lang="en-US" sz="2400" dirty="0">
                          <a:solidFill>
                            <a:srgbClr val="000000"/>
                          </a:solidFill>
                          <a:effectLst/>
                          <a:latin typeface="+mj-lt"/>
                          <a:ea typeface="Times New Roman" panose="02020603050405020304" pitchFamily="18" charset="0"/>
                          <a:cs typeface="Times New Roman" panose="02020603050405020304" pitchFamily="18" charset="0"/>
                        </a:rPr>
                        <a:t> </a:t>
                      </a:r>
                      <a:r>
                        <a:rPr lang="en-US" sz="2400" dirty="0" err="1">
                          <a:solidFill>
                            <a:srgbClr val="000000"/>
                          </a:solidFill>
                          <a:effectLst/>
                          <a:latin typeface="+mj-lt"/>
                          <a:ea typeface="Times New Roman" panose="02020603050405020304" pitchFamily="18" charset="0"/>
                          <a:cs typeface="Times New Roman" panose="02020603050405020304" pitchFamily="18" charset="0"/>
                        </a:rPr>
                        <a:t>lý</a:t>
                      </a:r>
                      <a:r>
                        <a:rPr lang="en-US" sz="2400" dirty="0">
                          <a:solidFill>
                            <a:srgbClr val="000000"/>
                          </a:solidFill>
                          <a:effectLst/>
                          <a:latin typeface="+mj-lt"/>
                          <a:ea typeface="Times New Roman" panose="02020603050405020304" pitchFamily="18" charset="0"/>
                          <a:cs typeface="Times New Roman" panose="02020603050405020304" pitchFamily="18" charset="0"/>
                        </a:rPr>
                        <a:t> </a:t>
                      </a:r>
                      <a:r>
                        <a:rPr lang="en-US" sz="2400" dirty="0" err="1">
                          <a:solidFill>
                            <a:srgbClr val="000000"/>
                          </a:solidFill>
                          <a:effectLst/>
                          <a:latin typeface="+mj-lt"/>
                          <a:ea typeface="Times New Roman" panose="02020603050405020304" pitchFamily="18" charset="0"/>
                          <a:cs typeface="Times New Roman" panose="02020603050405020304" pitchFamily="18" charset="0"/>
                        </a:rPr>
                        <a:t>và</a:t>
                      </a:r>
                      <a:r>
                        <a:rPr lang="en-US" sz="2400" dirty="0">
                          <a:solidFill>
                            <a:srgbClr val="000000"/>
                          </a:solidFill>
                          <a:effectLst/>
                          <a:latin typeface="+mj-lt"/>
                          <a:ea typeface="Times New Roman" panose="02020603050405020304" pitchFamily="18" charset="0"/>
                          <a:cs typeface="Times New Roman" panose="02020603050405020304" pitchFamily="18" charset="0"/>
                        </a:rPr>
                        <a:t> </a:t>
                      </a:r>
                      <a:r>
                        <a:rPr lang="en-US" sz="2400" dirty="0" err="1">
                          <a:solidFill>
                            <a:srgbClr val="000000"/>
                          </a:solidFill>
                          <a:effectLst/>
                          <a:latin typeface="+mj-lt"/>
                          <a:ea typeface="Times New Roman" panose="02020603050405020304" pitchFamily="18" charset="0"/>
                          <a:cs typeface="Times New Roman" panose="02020603050405020304" pitchFamily="18" charset="0"/>
                        </a:rPr>
                        <a:t>cảnh</a:t>
                      </a:r>
                      <a:r>
                        <a:rPr lang="en-US" sz="2400" dirty="0">
                          <a:solidFill>
                            <a:srgbClr val="000000"/>
                          </a:solidFill>
                          <a:effectLst/>
                          <a:latin typeface="+mj-lt"/>
                          <a:ea typeface="Times New Roman" panose="02020603050405020304" pitchFamily="18" charset="0"/>
                          <a:cs typeface="Times New Roman" panose="02020603050405020304" pitchFamily="18" charset="0"/>
                        </a:rPr>
                        <a:t> </a:t>
                      </a:r>
                      <a:r>
                        <a:rPr lang="en-US" sz="2400" dirty="0" err="1">
                          <a:solidFill>
                            <a:srgbClr val="000000"/>
                          </a:solidFill>
                          <a:effectLst/>
                          <a:latin typeface="+mj-lt"/>
                          <a:ea typeface="Times New Roman" panose="02020603050405020304" pitchFamily="18" charset="0"/>
                          <a:cs typeface="Times New Roman" panose="02020603050405020304" pitchFamily="18" charset="0"/>
                        </a:rPr>
                        <a:t>báo</a:t>
                      </a:r>
                      <a:r>
                        <a:rPr lang="en-US" sz="2400" dirty="0">
                          <a:solidFill>
                            <a:srgbClr val="000000"/>
                          </a:solidFill>
                          <a:effectLst/>
                          <a:latin typeface="+mj-lt"/>
                          <a:ea typeface="Times New Roman" panose="02020603050405020304" pitchFamily="18" charset="0"/>
                          <a:cs typeface="Times New Roman" panose="02020603050405020304" pitchFamily="18" charset="0"/>
                        </a:rPr>
                        <a:t> </a:t>
                      </a:r>
                      <a:r>
                        <a:rPr lang="en-US" sz="2400" dirty="0" err="1">
                          <a:solidFill>
                            <a:srgbClr val="000000"/>
                          </a:solidFill>
                          <a:effectLst/>
                          <a:latin typeface="+mj-lt"/>
                          <a:ea typeface="Times New Roman" panose="02020603050405020304" pitchFamily="18" charset="0"/>
                          <a:cs typeface="Times New Roman" panose="02020603050405020304" pitchFamily="18" charset="0"/>
                        </a:rPr>
                        <a:t>bằng</a:t>
                      </a:r>
                      <a:r>
                        <a:rPr lang="en-US" sz="2400" dirty="0">
                          <a:solidFill>
                            <a:srgbClr val="000000"/>
                          </a:solidFill>
                          <a:effectLst/>
                          <a:latin typeface="+mj-lt"/>
                          <a:ea typeface="Times New Roman" panose="02020603050405020304" pitchFamily="18" charset="0"/>
                          <a:cs typeface="Times New Roman" panose="02020603050405020304" pitchFamily="18" charset="0"/>
                        </a:rPr>
                        <a:t> </a:t>
                      </a:r>
                      <a:r>
                        <a:rPr lang="en-US" sz="2400" dirty="0" err="1">
                          <a:solidFill>
                            <a:srgbClr val="000000"/>
                          </a:solidFill>
                          <a:effectLst/>
                          <a:latin typeface="+mj-lt"/>
                          <a:ea typeface="Times New Roman" panose="02020603050405020304" pitchFamily="18" charset="0"/>
                          <a:cs typeface="Times New Roman" panose="02020603050405020304" pitchFamily="18" charset="0"/>
                        </a:rPr>
                        <a:t>những</a:t>
                      </a:r>
                      <a:r>
                        <a:rPr lang="en-US" sz="2400" dirty="0">
                          <a:solidFill>
                            <a:srgbClr val="000000"/>
                          </a:solidFill>
                          <a:effectLst/>
                          <a:latin typeface="+mj-lt"/>
                          <a:ea typeface="Times New Roman" panose="02020603050405020304" pitchFamily="18" charset="0"/>
                          <a:cs typeface="Times New Roman" panose="02020603050405020304" pitchFamily="18" charset="0"/>
                        </a:rPr>
                        <a:t> Video </a:t>
                      </a:r>
                      <a:r>
                        <a:rPr lang="en-US" sz="2400" dirty="0" err="1">
                          <a:solidFill>
                            <a:srgbClr val="000000"/>
                          </a:solidFill>
                          <a:effectLst/>
                          <a:latin typeface="+mj-lt"/>
                          <a:ea typeface="Times New Roman" panose="02020603050405020304" pitchFamily="18" charset="0"/>
                          <a:cs typeface="Times New Roman" panose="02020603050405020304" pitchFamily="18" charset="0"/>
                        </a:rPr>
                        <a:t>cao</a:t>
                      </a:r>
                      <a:r>
                        <a:rPr lang="en-US" sz="2400" dirty="0">
                          <a:solidFill>
                            <a:srgbClr val="000000"/>
                          </a:solidFill>
                          <a:effectLst/>
                          <a:latin typeface="+mj-lt"/>
                          <a:ea typeface="Times New Roman" panose="02020603050405020304" pitchFamily="18" charset="0"/>
                          <a:cs typeface="Times New Roman" panose="02020603050405020304" pitchFamily="18" charset="0"/>
                        </a:rPr>
                        <a:t> </a:t>
                      </a:r>
                      <a:r>
                        <a:rPr lang="en-US" sz="2400" dirty="0" err="1">
                          <a:solidFill>
                            <a:srgbClr val="000000"/>
                          </a:solidFill>
                          <a:effectLst/>
                          <a:latin typeface="+mj-lt"/>
                          <a:ea typeface="Times New Roman" panose="02020603050405020304" pitchFamily="18" charset="0"/>
                          <a:cs typeface="Times New Roman" panose="02020603050405020304" pitchFamily="18" charset="0"/>
                        </a:rPr>
                        <a:t>tốc</a:t>
                      </a:r>
                      <a:r>
                        <a:rPr lang="en-US" sz="2400" dirty="0">
                          <a:solidFill>
                            <a:srgbClr val="000000"/>
                          </a:solidFill>
                          <a:effectLst/>
                          <a:latin typeface="+mj-lt"/>
                          <a:ea typeface="Times New Roman" panose="02020603050405020304" pitchFamily="18" charset="0"/>
                          <a:cs typeface="Times New Roman" panose="02020603050405020304" pitchFamily="18" charset="0"/>
                        </a:rPr>
                        <a:t> </a:t>
                      </a:r>
                      <a:r>
                        <a:rPr lang="en-US" sz="2400" dirty="0" err="1">
                          <a:solidFill>
                            <a:srgbClr val="000000"/>
                          </a:solidFill>
                          <a:effectLst/>
                          <a:latin typeface="+mj-lt"/>
                          <a:ea typeface="Times New Roman" panose="02020603050405020304" pitchFamily="18" charset="0"/>
                          <a:cs typeface="Times New Roman" panose="02020603050405020304" pitchFamily="18" charset="0"/>
                        </a:rPr>
                        <a:t>và</a:t>
                      </a:r>
                      <a:r>
                        <a:rPr lang="en-US" sz="2400" dirty="0">
                          <a:solidFill>
                            <a:srgbClr val="000000"/>
                          </a:solidFill>
                          <a:effectLst/>
                          <a:latin typeface="+mj-lt"/>
                          <a:ea typeface="Times New Roman" panose="02020603050405020304" pitchFamily="18" charset="0"/>
                          <a:cs typeface="Times New Roman" panose="02020603050405020304" pitchFamily="18" charset="0"/>
                        </a:rPr>
                        <a:t> </a:t>
                      </a:r>
                      <a:r>
                        <a:rPr lang="en-US" sz="2400" dirty="0" err="1">
                          <a:solidFill>
                            <a:srgbClr val="000000"/>
                          </a:solidFill>
                          <a:effectLst/>
                          <a:latin typeface="+mj-lt"/>
                          <a:ea typeface="Times New Roman" panose="02020603050405020304" pitchFamily="18" charset="0"/>
                          <a:cs typeface="Times New Roman" panose="02020603050405020304" pitchFamily="18" charset="0"/>
                        </a:rPr>
                        <a:t>các</a:t>
                      </a:r>
                      <a:r>
                        <a:rPr lang="en-US" sz="2400" dirty="0">
                          <a:solidFill>
                            <a:srgbClr val="000000"/>
                          </a:solidFill>
                          <a:effectLst/>
                          <a:latin typeface="+mj-lt"/>
                          <a:ea typeface="Times New Roman" panose="02020603050405020304" pitchFamily="18" charset="0"/>
                          <a:cs typeface="Times New Roman" panose="02020603050405020304" pitchFamily="18" charset="0"/>
                        </a:rPr>
                        <a:t> </a:t>
                      </a:r>
                      <a:r>
                        <a:rPr lang="en-US" sz="2400" dirty="0" err="1">
                          <a:solidFill>
                            <a:srgbClr val="000000"/>
                          </a:solidFill>
                          <a:effectLst/>
                          <a:latin typeface="+mj-lt"/>
                          <a:ea typeface="Times New Roman" panose="02020603050405020304" pitchFamily="18" charset="0"/>
                          <a:cs typeface="Times New Roman" panose="02020603050405020304" pitchFamily="18" charset="0"/>
                        </a:rPr>
                        <a:t>mô</a:t>
                      </a:r>
                      <a:r>
                        <a:rPr lang="en-US" sz="2400" dirty="0">
                          <a:solidFill>
                            <a:srgbClr val="000000"/>
                          </a:solidFill>
                          <a:effectLst/>
                          <a:latin typeface="+mj-lt"/>
                          <a:ea typeface="Times New Roman" panose="02020603050405020304" pitchFamily="18" charset="0"/>
                          <a:cs typeface="Times New Roman" panose="02020603050405020304" pitchFamily="18" charset="0"/>
                        </a:rPr>
                        <a:t> </a:t>
                      </a:r>
                      <a:r>
                        <a:rPr lang="en-US" sz="2400" dirty="0" err="1">
                          <a:solidFill>
                            <a:srgbClr val="000000"/>
                          </a:solidFill>
                          <a:effectLst/>
                          <a:latin typeface="+mj-lt"/>
                          <a:ea typeface="Times New Roman" panose="02020603050405020304" pitchFamily="18" charset="0"/>
                          <a:cs typeface="Times New Roman" panose="02020603050405020304" pitchFamily="18" charset="0"/>
                        </a:rPr>
                        <a:t>hình</a:t>
                      </a:r>
                      <a:r>
                        <a:rPr lang="en-US" sz="2400" dirty="0">
                          <a:solidFill>
                            <a:srgbClr val="000000"/>
                          </a:solidFill>
                          <a:effectLst/>
                          <a:latin typeface="+mj-lt"/>
                          <a:ea typeface="Times New Roman" panose="02020603050405020304" pitchFamily="18" charset="0"/>
                          <a:cs typeface="Times New Roman" panose="02020603050405020304" pitchFamily="18" charset="0"/>
                        </a:rPr>
                        <a:t> </a:t>
                      </a:r>
                      <a:r>
                        <a:rPr lang="en-US" sz="2400" dirty="0" err="1">
                          <a:solidFill>
                            <a:srgbClr val="000000"/>
                          </a:solidFill>
                          <a:effectLst/>
                          <a:latin typeface="+mj-lt"/>
                          <a:ea typeface="Times New Roman" panose="02020603050405020304" pitchFamily="18" charset="0"/>
                          <a:cs typeface="Times New Roman" panose="02020603050405020304" pitchFamily="18" charset="0"/>
                        </a:rPr>
                        <a:t>xe</a:t>
                      </a:r>
                      <a:r>
                        <a:rPr lang="en-US" sz="2400" dirty="0">
                          <a:solidFill>
                            <a:srgbClr val="000000"/>
                          </a:solidFill>
                          <a:effectLst/>
                          <a:latin typeface="+mj-lt"/>
                          <a:ea typeface="Times New Roman" panose="02020603050405020304" pitchFamily="18" charset="0"/>
                          <a:cs typeface="Times New Roman" panose="02020603050405020304" pitchFamily="18" charset="0"/>
                        </a:rPr>
                        <a:t> </a:t>
                      </a:r>
                      <a:r>
                        <a:rPr lang="en-US" sz="2400" dirty="0" err="1">
                          <a:solidFill>
                            <a:srgbClr val="000000"/>
                          </a:solidFill>
                          <a:effectLst/>
                          <a:latin typeface="+mj-lt"/>
                          <a:ea typeface="Times New Roman" panose="02020603050405020304" pitchFamily="18" charset="0"/>
                          <a:cs typeface="Times New Roman" panose="02020603050405020304" pitchFamily="18" charset="0"/>
                        </a:rPr>
                        <a:t>cộ</a:t>
                      </a:r>
                      <a:r>
                        <a:rPr lang="en-US" sz="2400" dirty="0">
                          <a:solidFill>
                            <a:srgbClr val="000000"/>
                          </a:solidFill>
                          <a:effectLst/>
                          <a:latin typeface="+mj-lt"/>
                          <a:ea typeface="Times New Roman" panose="02020603050405020304" pitchFamily="18" charset="0"/>
                          <a:cs typeface="Times New Roman" panose="02020603050405020304" pitchFamily="18" charset="0"/>
                        </a:rPr>
                        <a:t> .</a:t>
                      </a:r>
                      <a:endParaRPr lang="en-US" sz="2400" dirty="0">
                        <a:effectLst/>
                        <a:latin typeface="+mj-lt"/>
                        <a:ea typeface="Times New Roman" panose="02020603050405020304" pitchFamily="18" charset="0"/>
                        <a:cs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vMerge="1">
                  <a:txBody>
                    <a:bodyPr/>
                    <a:lstStyle/>
                    <a:p>
                      <a:pPr marL="0" marR="0" algn="just">
                        <a:spcBef>
                          <a:spcPts val="1200"/>
                        </a:spcBef>
                        <a:spcAft>
                          <a:spcPts val="0"/>
                        </a:spcAft>
                      </a:pPr>
                      <a:r>
                        <a:rPr lang="en-US" sz="2400" dirty="0" err="1">
                          <a:solidFill>
                            <a:srgbClr val="000000"/>
                          </a:solidFill>
                          <a:effectLst/>
                          <a:latin typeface="+mj-lt"/>
                          <a:ea typeface="Times New Roman" panose="02020603050405020304" pitchFamily="18" charset="0"/>
                          <a:cs typeface="Times New Roman" panose="02020603050405020304" pitchFamily="18" charset="0"/>
                        </a:rPr>
                        <a:t>Phương</a:t>
                      </a:r>
                      <a:r>
                        <a:rPr lang="en-US" sz="2400" dirty="0">
                          <a:solidFill>
                            <a:srgbClr val="000000"/>
                          </a:solidFill>
                          <a:effectLst/>
                          <a:latin typeface="+mj-lt"/>
                          <a:ea typeface="Times New Roman" panose="02020603050405020304" pitchFamily="18" charset="0"/>
                          <a:cs typeface="Times New Roman" panose="02020603050405020304" pitchFamily="18" charset="0"/>
                        </a:rPr>
                        <a:t> </a:t>
                      </a:r>
                      <a:r>
                        <a:rPr lang="en-US" sz="2400" dirty="0" err="1">
                          <a:solidFill>
                            <a:srgbClr val="000000"/>
                          </a:solidFill>
                          <a:effectLst/>
                          <a:latin typeface="+mj-lt"/>
                          <a:ea typeface="Times New Roman" panose="02020603050405020304" pitchFamily="18" charset="0"/>
                          <a:cs typeface="Times New Roman" panose="02020603050405020304" pitchFamily="18" charset="0"/>
                        </a:rPr>
                        <a:t>pháp</a:t>
                      </a:r>
                      <a:r>
                        <a:rPr lang="en-US" sz="2400" dirty="0">
                          <a:solidFill>
                            <a:srgbClr val="000000"/>
                          </a:solidFill>
                          <a:effectLst/>
                          <a:latin typeface="+mj-lt"/>
                          <a:ea typeface="Times New Roman" panose="02020603050405020304" pitchFamily="18" charset="0"/>
                          <a:cs typeface="Times New Roman" panose="02020603050405020304" pitchFamily="18" charset="0"/>
                        </a:rPr>
                        <a:t> </a:t>
                      </a:r>
                      <a:r>
                        <a:rPr lang="en-US" sz="2400" dirty="0" err="1">
                          <a:solidFill>
                            <a:srgbClr val="000000"/>
                          </a:solidFill>
                          <a:effectLst/>
                          <a:latin typeface="+mj-lt"/>
                          <a:ea typeface="Times New Roman" panose="02020603050405020304" pitchFamily="18" charset="0"/>
                          <a:cs typeface="Times New Roman" panose="02020603050405020304" pitchFamily="18" charset="0"/>
                        </a:rPr>
                        <a:t>thực</a:t>
                      </a:r>
                      <a:r>
                        <a:rPr lang="en-US" sz="2400" dirty="0">
                          <a:solidFill>
                            <a:srgbClr val="000000"/>
                          </a:solidFill>
                          <a:effectLst/>
                          <a:latin typeface="+mj-lt"/>
                          <a:ea typeface="Times New Roman" panose="02020603050405020304" pitchFamily="18" charset="0"/>
                          <a:cs typeface="Times New Roman" panose="02020603050405020304" pitchFamily="18" charset="0"/>
                        </a:rPr>
                        <a:t> </a:t>
                      </a:r>
                      <a:r>
                        <a:rPr lang="en-US" sz="2400" dirty="0" err="1">
                          <a:solidFill>
                            <a:srgbClr val="000000"/>
                          </a:solidFill>
                          <a:effectLst/>
                          <a:latin typeface="+mj-lt"/>
                          <a:ea typeface="Times New Roman" panose="02020603050405020304" pitchFamily="18" charset="0"/>
                          <a:cs typeface="Times New Roman" panose="02020603050405020304" pitchFamily="18" charset="0"/>
                        </a:rPr>
                        <a:t>nghiệm</a:t>
                      </a:r>
                      <a:endParaRPr lang="en-US" sz="2400" dirty="0">
                        <a:effectLst/>
                        <a:latin typeface="+mj-lt"/>
                        <a:ea typeface="Times New Roman" panose="02020603050405020304" pitchFamily="18" charset="0"/>
                        <a:cs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extLst>
                  <a:ext uri="{0D108BD9-81ED-4DB2-BD59-A6C34878D82A}">
                    <a16:rowId xmlns:a16="http://schemas.microsoft.com/office/drawing/2014/main" val="641473308"/>
                  </a:ext>
                </a:extLst>
              </a:tr>
            </a:tbl>
          </a:graphicData>
        </a:graphic>
      </p:graphicFrame>
      <p:sp>
        <p:nvSpPr>
          <p:cNvPr id="9" name="Scroll: Horizontal 8">
            <a:extLst>
              <a:ext uri="{FF2B5EF4-FFF2-40B4-BE49-F238E27FC236}">
                <a16:creationId xmlns:a16="http://schemas.microsoft.com/office/drawing/2014/main" id="{4EA80383-9F35-A23F-1971-A2DCAEF7A1E4}"/>
              </a:ext>
            </a:extLst>
          </p:cNvPr>
          <p:cNvSpPr/>
          <p:nvPr/>
        </p:nvSpPr>
        <p:spPr>
          <a:xfrm>
            <a:off x="700466" y="1659847"/>
            <a:ext cx="10774326" cy="914399"/>
          </a:xfrm>
          <a:prstGeom prst="horizontalScroll">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sz="2400" b="1" dirty="0">
                <a:latin typeface="Calibri body"/>
                <a:cs typeface="Calibri Light" panose="020F0302020204030204" pitchFamily="34" charset="0"/>
              </a:rPr>
              <a:t>Mục tiêu tổng quát: chế tạo module cảnh bảo tiền va chạm thông qua xử lý ảnh</a:t>
            </a:r>
          </a:p>
        </p:txBody>
      </p:sp>
    </p:spTree>
    <p:extLst>
      <p:ext uri="{BB962C8B-B14F-4D97-AF65-F5344CB8AC3E}">
        <p14:creationId xmlns:p14="http://schemas.microsoft.com/office/powerpoint/2010/main" val="2355215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47527" y="4517118"/>
            <a:ext cx="11344473" cy="24847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Tx/>
              <a:buChar char="-"/>
            </a:pPr>
            <a:r>
              <a:rPr lang="vi-VN" sz="2400" b="1" dirty="0">
                <a:latin typeface="Calibri body"/>
                <a:cs typeface="Calibri Light" panose="020F0302020204030204" pitchFamily="34" charset="0"/>
              </a:rPr>
              <a:t>Xe tải có độ cao 120mm</a:t>
            </a:r>
          </a:p>
          <a:p>
            <a:pPr marL="342900" indent="-342900">
              <a:buFontTx/>
              <a:buChar char="-"/>
            </a:pPr>
            <a:r>
              <a:rPr lang="vi-VN" sz="2400" b="1" dirty="0">
                <a:latin typeface="Calibri body"/>
                <a:cs typeface="Calibri Light" panose="020F0302020204030204" pitchFamily="34" charset="0"/>
              </a:rPr>
              <a:t>Khoảng cách tính thời gian 200mm</a:t>
            </a:r>
          </a:p>
          <a:p>
            <a:pPr marL="342900" indent="-342900">
              <a:buFontTx/>
              <a:buChar char="-"/>
            </a:pPr>
            <a:r>
              <a:rPr lang="vi-VN" sz="2400" b="1" dirty="0">
                <a:latin typeface="Calibri body"/>
                <a:cs typeface="Calibri Light" panose="020F0302020204030204" pitchFamily="34" charset="0"/>
              </a:rPr>
              <a:t>Xe con</a:t>
            </a:r>
          </a:p>
        </p:txBody>
      </p:sp>
      <p:sp>
        <p:nvSpPr>
          <p:cNvPr id="8" name="Rounded Rectangle 7"/>
          <p:cNvSpPr/>
          <p:nvPr/>
        </p:nvSpPr>
        <p:spPr>
          <a:xfrm>
            <a:off x="1171074" y="102797"/>
            <a:ext cx="10668000" cy="9144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000" b="1" dirty="0">
                <a:solidFill>
                  <a:prstClr val="black"/>
                </a:solidFill>
                <a:latin typeface="Calibri body"/>
                <a:ea typeface="+mj-ea"/>
                <a:cs typeface="+mj-cs"/>
              </a:rPr>
              <a:t>Mô hình thử nghiệm của đề tài</a:t>
            </a:r>
          </a:p>
        </p:txBody>
      </p:sp>
      <p:pic>
        <p:nvPicPr>
          <p:cNvPr id="3" name="Graphic 2" descr="Back with solid fill">
            <a:extLst>
              <a:ext uri="{FF2B5EF4-FFF2-40B4-BE49-F238E27FC236}">
                <a16:creationId xmlns:a16="http://schemas.microsoft.com/office/drawing/2014/main" id="{5573A484-474D-F1DB-2B6F-015A41DEB27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6674" y="122228"/>
            <a:ext cx="914400" cy="914400"/>
          </a:xfrm>
          <a:prstGeom prst="rect">
            <a:avLst/>
          </a:prstGeom>
        </p:spPr>
      </p:pic>
      <p:pic>
        <p:nvPicPr>
          <p:cNvPr id="5" name="Picture 2">
            <a:extLst>
              <a:ext uri="{FF2B5EF4-FFF2-40B4-BE49-F238E27FC236}">
                <a16:creationId xmlns:a16="http://schemas.microsoft.com/office/drawing/2014/main" id="{BD7D147F-1186-61F7-A7F7-4A65EE6BF74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14" t="147" r="1409" b="49621"/>
          <a:stretch/>
        </p:blipFill>
        <p:spPr bwMode="auto">
          <a:xfrm>
            <a:off x="412408" y="1814652"/>
            <a:ext cx="11367183" cy="272189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6975200-B714-0D42-90CE-225014F31886}"/>
              </a:ext>
            </a:extLst>
          </p:cNvPr>
          <p:cNvSpPr/>
          <p:nvPr/>
        </p:nvSpPr>
        <p:spPr>
          <a:xfrm>
            <a:off x="412408" y="1795221"/>
            <a:ext cx="11367183" cy="27413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body"/>
            </a:endParaRPr>
          </a:p>
        </p:txBody>
      </p:sp>
    </p:spTree>
    <p:extLst>
      <p:ext uri="{BB962C8B-B14F-4D97-AF65-F5344CB8AC3E}">
        <p14:creationId xmlns:p14="http://schemas.microsoft.com/office/powerpoint/2010/main" val="3464733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hông có mô tả.">
            <a:extLst>
              <a:ext uri="{FF2B5EF4-FFF2-40B4-BE49-F238E27FC236}">
                <a16:creationId xmlns:a16="http://schemas.microsoft.com/office/drawing/2014/main" id="{C85013F3-B3DE-3584-94C5-1DCEA963F5E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47" r="20714" b="7190"/>
          <a:stretch/>
        </p:blipFill>
        <p:spPr bwMode="auto">
          <a:xfrm>
            <a:off x="2935356" y="1196856"/>
            <a:ext cx="6321287" cy="360043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txBox="1">
            <a:spLocks/>
          </p:cNvSpPr>
          <p:nvPr/>
        </p:nvSpPr>
        <p:spPr>
          <a:xfrm>
            <a:off x="423763" y="4649640"/>
            <a:ext cx="11344473" cy="24847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vi-VN" sz="2400" b="1" dirty="0">
                <a:latin typeface="Calibri body"/>
                <a:cs typeface="Calibri Light" panose="020F0302020204030204" pitchFamily="34" charset="0"/>
              </a:rPr>
              <a:t>Mô hình thực hiện với raspberry pi 4 kết nối với camera, jetson nano liên kết với màn hình và còi, 2 cục nguồn cấp điện cho raspberry và jetson. Raspberry và jetson giao tiếp với nhau bằng mạng wifi. Tín hiệu được thu thập trực tiếp bằng camera và raspberry chuyển dữ liệu đầu vào đến jetson. Tại jetson, dữ liệu được xử lý bằng chương trình python để xuất ra tín hiệu thông qua còi. </a:t>
            </a:r>
          </a:p>
        </p:txBody>
      </p:sp>
      <p:sp>
        <p:nvSpPr>
          <p:cNvPr id="8" name="Rounded Rectangle 7"/>
          <p:cNvSpPr/>
          <p:nvPr/>
        </p:nvSpPr>
        <p:spPr>
          <a:xfrm>
            <a:off x="1171074" y="102797"/>
            <a:ext cx="10668000" cy="9144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000" b="1" dirty="0">
                <a:solidFill>
                  <a:prstClr val="black"/>
                </a:solidFill>
                <a:latin typeface="Calibri body"/>
                <a:ea typeface="+mj-ea"/>
                <a:cs typeface="+mj-cs"/>
              </a:rPr>
              <a:t>Kết nối giữa các thiết bị thu nhập, xử lý và xuất dữ liệu</a:t>
            </a:r>
          </a:p>
        </p:txBody>
      </p:sp>
      <p:pic>
        <p:nvPicPr>
          <p:cNvPr id="3" name="Graphic 2" descr="Back with solid fill">
            <a:extLst>
              <a:ext uri="{FF2B5EF4-FFF2-40B4-BE49-F238E27FC236}">
                <a16:creationId xmlns:a16="http://schemas.microsoft.com/office/drawing/2014/main" id="{5573A484-474D-F1DB-2B6F-015A41DEB2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6674" y="122228"/>
            <a:ext cx="914400" cy="914400"/>
          </a:xfrm>
          <a:prstGeom prst="rect">
            <a:avLst/>
          </a:prstGeom>
        </p:spPr>
      </p:pic>
      <p:sp>
        <p:nvSpPr>
          <p:cNvPr id="2" name="Rectangle 1">
            <a:extLst>
              <a:ext uri="{FF2B5EF4-FFF2-40B4-BE49-F238E27FC236}">
                <a16:creationId xmlns:a16="http://schemas.microsoft.com/office/drawing/2014/main" id="{E6975200-B714-0D42-90CE-225014F31886}"/>
              </a:ext>
            </a:extLst>
          </p:cNvPr>
          <p:cNvSpPr/>
          <p:nvPr/>
        </p:nvSpPr>
        <p:spPr>
          <a:xfrm>
            <a:off x="2935356" y="1196857"/>
            <a:ext cx="6321287" cy="36004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body"/>
            </a:endParaRPr>
          </a:p>
        </p:txBody>
      </p:sp>
    </p:spTree>
    <p:extLst>
      <p:ext uri="{BB962C8B-B14F-4D97-AF65-F5344CB8AC3E}">
        <p14:creationId xmlns:p14="http://schemas.microsoft.com/office/powerpoint/2010/main" val="2243005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23763" y="4662892"/>
            <a:ext cx="11344473" cy="24847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vi-VN" sz="2400" b="1" dirty="0">
                <a:latin typeface="Calibri body"/>
                <a:cs typeface="Calibri Light" panose="020F0302020204030204" pitchFamily="34" charset="0"/>
              </a:rPr>
              <a:t>Mô hình thực hiện với raspberry pi 4 kết nối với camera, jetson nano liên kết với màn hình và còi, 2 cục nguồn cấp điện cho raspberry và jetson. Raspberry và jetson giao tiếp với nhau bằng mạng wifi. Tín hiệu được thu thập trực tiếp bằng camera và raspberry chuyển dữ liệu đầu vào đến jetson. Tại jetson, dữ liệu được xử lý bằng chương trình python để xuất ra tín hiệu thông qua còi. </a:t>
            </a:r>
          </a:p>
        </p:txBody>
      </p:sp>
      <p:sp>
        <p:nvSpPr>
          <p:cNvPr id="8" name="Rounded Rectangle 7"/>
          <p:cNvSpPr/>
          <p:nvPr/>
        </p:nvSpPr>
        <p:spPr>
          <a:xfrm>
            <a:off x="1171074" y="102797"/>
            <a:ext cx="10668000" cy="9144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000" b="1" dirty="0">
                <a:solidFill>
                  <a:prstClr val="black"/>
                </a:solidFill>
                <a:latin typeface="Calibri body"/>
                <a:ea typeface="+mj-ea"/>
                <a:cs typeface="+mj-cs"/>
              </a:rPr>
              <a:t>Kết quả thử nghiệm với mô hình thực tế</a:t>
            </a:r>
          </a:p>
        </p:txBody>
      </p:sp>
      <p:pic>
        <p:nvPicPr>
          <p:cNvPr id="3" name="Graphic 2" descr="Back with solid fill">
            <a:extLst>
              <a:ext uri="{FF2B5EF4-FFF2-40B4-BE49-F238E27FC236}">
                <a16:creationId xmlns:a16="http://schemas.microsoft.com/office/drawing/2014/main" id="{5573A484-474D-F1DB-2B6F-015A41DEB27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6674" y="122228"/>
            <a:ext cx="914400" cy="914400"/>
          </a:xfrm>
          <a:prstGeom prst="rect">
            <a:avLst/>
          </a:prstGeom>
        </p:spPr>
      </p:pic>
      <p:sp>
        <p:nvSpPr>
          <p:cNvPr id="2" name="Rectangle 1">
            <a:extLst>
              <a:ext uri="{FF2B5EF4-FFF2-40B4-BE49-F238E27FC236}">
                <a16:creationId xmlns:a16="http://schemas.microsoft.com/office/drawing/2014/main" id="{E6975200-B714-0D42-90CE-225014F31886}"/>
              </a:ext>
            </a:extLst>
          </p:cNvPr>
          <p:cNvSpPr/>
          <p:nvPr/>
        </p:nvSpPr>
        <p:spPr>
          <a:xfrm>
            <a:off x="4204559" y="1146909"/>
            <a:ext cx="2635567" cy="37839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body"/>
            </a:endParaRPr>
          </a:p>
        </p:txBody>
      </p:sp>
      <p:pic>
        <p:nvPicPr>
          <p:cNvPr id="7" name="Picture 6">
            <a:extLst>
              <a:ext uri="{FF2B5EF4-FFF2-40B4-BE49-F238E27FC236}">
                <a16:creationId xmlns:a16="http://schemas.microsoft.com/office/drawing/2014/main" id="{AEF018E5-2F50-CB24-5EDA-54D1EABF4FC9}"/>
              </a:ext>
            </a:extLst>
          </p:cNvPr>
          <p:cNvPicPr>
            <a:picLocks noChangeAspect="1"/>
          </p:cNvPicPr>
          <p:nvPr/>
        </p:nvPicPr>
        <p:blipFill rotWithShape="1">
          <a:blip r:embed="rId4"/>
          <a:srcRect b="2479"/>
          <a:stretch/>
        </p:blipFill>
        <p:spPr>
          <a:xfrm>
            <a:off x="4204559" y="1146910"/>
            <a:ext cx="2635567" cy="3783944"/>
          </a:xfrm>
          <a:prstGeom prst="rect">
            <a:avLst/>
          </a:prstGeom>
        </p:spPr>
      </p:pic>
      <p:pic>
        <p:nvPicPr>
          <p:cNvPr id="2050" name="Picture 2">
            <a:extLst>
              <a:ext uri="{FF2B5EF4-FFF2-40B4-BE49-F238E27FC236}">
                <a16:creationId xmlns:a16="http://schemas.microsoft.com/office/drawing/2014/main" id="{BBFBC8BA-7006-0AE6-C7C6-F656DD25E85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6177" b="18647"/>
          <a:stretch/>
        </p:blipFill>
        <p:spPr bwMode="auto">
          <a:xfrm>
            <a:off x="6947353" y="1146909"/>
            <a:ext cx="3859213" cy="378394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4432F506-E302-7547-9F6A-179558770433}"/>
              </a:ext>
            </a:extLst>
          </p:cNvPr>
          <p:cNvSpPr/>
          <p:nvPr/>
        </p:nvSpPr>
        <p:spPr>
          <a:xfrm>
            <a:off x="6947353" y="1146909"/>
            <a:ext cx="3859213" cy="37839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body"/>
            </a:endParaRPr>
          </a:p>
        </p:txBody>
      </p:sp>
      <p:pic>
        <p:nvPicPr>
          <p:cNvPr id="5" name="Picture 2">
            <a:extLst>
              <a:ext uri="{FF2B5EF4-FFF2-40B4-BE49-F238E27FC236}">
                <a16:creationId xmlns:a16="http://schemas.microsoft.com/office/drawing/2014/main" id="{33767DD8-2336-60CD-9049-FDCDDEF7F4B4}"/>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2922"/>
          <a:stretch/>
        </p:blipFill>
        <p:spPr bwMode="auto">
          <a:xfrm>
            <a:off x="1333585" y="1146909"/>
            <a:ext cx="2761424" cy="378394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12B6345-407E-657C-7131-24507E9569CB}"/>
              </a:ext>
            </a:extLst>
          </p:cNvPr>
          <p:cNvSpPr/>
          <p:nvPr/>
        </p:nvSpPr>
        <p:spPr>
          <a:xfrm>
            <a:off x="1332904" y="1146909"/>
            <a:ext cx="2761424" cy="37839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body"/>
            </a:endParaRPr>
          </a:p>
        </p:txBody>
      </p:sp>
    </p:spTree>
    <p:extLst>
      <p:ext uri="{BB962C8B-B14F-4D97-AF65-F5344CB8AC3E}">
        <p14:creationId xmlns:p14="http://schemas.microsoft.com/office/powerpoint/2010/main" val="6660983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507</TotalTime>
  <Words>1207</Words>
  <Application>Microsoft Office PowerPoint</Application>
  <PresentationFormat>Widescreen</PresentationFormat>
  <Paragraphs>46</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body</vt:lpstr>
      <vt:lpstr>Calibri l Light</vt:lpstr>
      <vt:lpstr>Calibri Light</vt:lpstr>
      <vt:lpstr>Office Theme</vt:lpstr>
      <vt:lpstr>NGHIÊN CỨU THIẾT KẾ THI CÔNG MODULE CAMERA CẢNH BÁO TIỀN VA CHẠM KHI XE CHUYỂN HƯỚNG THÔNG QUA XỬ LÝ ẢNH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BEE</dc:creator>
  <cp:lastModifiedBy>Mai Tung</cp:lastModifiedBy>
  <cp:revision>37</cp:revision>
  <dcterms:created xsi:type="dcterms:W3CDTF">2022-12-06T15:16:54Z</dcterms:created>
  <dcterms:modified xsi:type="dcterms:W3CDTF">2022-12-13T10:46:03Z</dcterms:modified>
</cp:coreProperties>
</file>